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81" r:id="rId3"/>
    <p:sldId id="328" r:id="rId4"/>
    <p:sldId id="282" r:id="rId5"/>
    <p:sldId id="283" r:id="rId6"/>
    <p:sldId id="258" r:id="rId7"/>
    <p:sldId id="285" r:id="rId8"/>
    <p:sldId id="287" r:id="rId9"/>
    <p:sldId id="334" r:id="rId10"/>
    <p:sldId id="288" r:id="rId11"/>
    <p:sldId id="289" r:id="rId12"/>
    <p:sldId id="290" r:id="rId13"/>
    <p:sldId id="292" r:id="rId14"/>
    <p:sldId id="291" r:id="rId15"/>
    <p:sldId id="295" r:id="rId16"/>
    <p:sldId id="306" r:id="rId17"/>
    <p:sldId id="329" r:id="rId18"/>
    <p:sldId id="304" r:id="rId19"/>
    <p:sldId id="327" r:id="rId20"/>
    <p:sldId id="305" r:id="rId21"/>
    <p:sldId id="307" r:id="rId22"/>
    <p:sldId id="308" r:id="rId23"/>
    <p:sldId id="309" r:id="rId24"/>
    <p:sldId id="310" r:id="rId25"/>
    <p:sldId id="311" r:id="rId26"/>
    <p:sldId id="312" r:id="rId27"/>
    <p:sldId id="331" r:id="rId28"/>
    <p:sldId id="332" r:id="rId29"/>
    <p:sldId id="333" r:id="rId30"/>
    <p:sldId id="313" r:id="rId31"/>
    <p:sldId id="314" r:id="rId32"/>
    <p:sldId id="316" r:id="rId33"/>
    <p:sldId id="317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20" r:id="rId44"/>
    <p:sldId id="344" r:id="rId45"/>
    <p:sldId id="321" r:id="rId46"/>
    <p:sldId id="324" r:id="rId47"/>
    <p:sldId id="322" r:id="rId48"/>
    <p:sldId id="323" r:id="rId49"/>
    <p:sldId id="325" r:id="rId50"/>
    <p:sldId id="326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2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9747"/>
  </p:normalViewPr>
  <p:slideViewPr>
    <p:cSldViewPr snapToGrid="0">
      <p:cViewPr varScale="1">
        <p:scale>
          <a:sx n="109" d="100"/>
          <a:sy n="109" d="100"/>
        </p:scale>
        <p:origin x="216" y="360"/>
      </p:cViewPr>
      <p:guideLst>
        <p:guide orient="horz" pos="1752"/>
        <p:guide pos="2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E3833-A748-4A1B-BF5C-797F131AD12C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AB053-3AF6-4F59-B2E1-3038DF598E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49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Представим ситуацию, что вы хотите хранить данные о ваших любимых треках, недолго думая, вы решаете, что </a:t>
            </a:r>
            <a:r>
              <a:rPr lang="ru-RU" dirty="0" err="1"/>
              <a:t>экселька</a:t>
            </a:r>
            <a:r>
              <a:rPr lang="ru-RU" dirty="0"/>
              <a:t> это отличный вариант. Вы выписываете все треки, которые слушали за последнюю неделю, ставите звездочки. Тут ваш друг узнает, что вы записываете треки, которые послушали, и хочет посмотреть что вы послушали и записать свое) Вы размещаете свою </a:t>
            </a:r>
            <a:r>
              <a:rPr lang="ru-RU" dirty="0" err="1"/>
              <a:t>эксельку</a:t>
            </a:r>
            <a:r>
              <a:rPr lang="ru-RU" dirty="0"/>
              <a:t> на </a:t>
            </a:r>
            <a:r>
              <a:rPr lang="ru-RU" dirty="0" err="1"/>
              <a:t>ващем</a:t>
            </a:r>
            <a:r>
              <a:rPr lang="ru-RU" dirty="0"/>
              <a:t> файловом сервере. Ваш друг начал добавлять треки свои, вы продолжаете добавлять свои, и как тут совмещать два файла. Кто-то из вас перезапишет версию другого.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58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данном примере таблица находится в первой нормальной форме, но не во второй. Цена машины зависит от модели и от фирмы. Скидка зависит только от фирмы, то есть зависимость от первичного ключа неполная. Исправить это можно, если мы декомпозируем данное отношение на два отношения, в которых не ключевые атрибуты зависят от ПК.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3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Отношение находится в третьей нормальной форме, если: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Таблица находится во второй нормальной форме (2</a:t>
            </a:r>
            <a:r>
              <a:rPr lang="en" dirty="0"/>
              <a:t>NF). </a:t>
            </a:r>
            <a:r>
              <a:rPr lang="ru-RU" dirty="0"/>
              <a:t>Это означает, что все не ключевые атрибуты полностью функционально зависят от первичного ключа.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 таблице нет транзитивных зависимостей. Транзитивная зависимость возникает, когда один не ключевой атрибут зависит от другого не ключевого атрибута.</a:t>
            </a:r>
          </a:p>
          <a:p>
            <a:r>
              <a:rPr lang="ru-RU" dirty="0"/>
              <a:t>Данная таблица находится во 2 нормальной форме, но не в 3.</a:t>
            </a:r>
          </a:p>
          <a:p>
            <a:r>
              <a:rPr lang="ru-RU" dirty="0"/>
              <a:t>В отношение атрибут Модель - первичный ключ. Личных телефонов у автомобилей нет, и телефон зависит исключительно от магазина.</a:t>
            </a:r>
          </a:p>
          <a:p>
            <a:r>
              <a:rPr lang="ru-RU" dirty="0"/>
              <a:t>Таким образом, в отношении существуют следующие функциональные зависимости: Модель → Магазин, Магазин → Телефон, Модель → Телефон.</a:t>
            </a:r>
          </a:p>
          <a:p>
            <a:r>
              <a:rPr lang="ru-RU" dirty="0"/>
              <a:t>Зависимость Модель → Телефон является транзитивной, следовательно, отношение не находится в 3НФ.</a:t>
            </a:r>
          </a:p>
          <a:p>
            <a:r>
              <a:rPr lang="ru-RU" dirty="0"/>
              <a:t>В результате разделения исходного отношения получаются два отношения, находящиеся в 3НФ: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894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Отношение находится в третьей нормальной форме, если: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Таблица находится во второй нормальной форме (2</a:t>
            </a:r>
            <a:r>
              <a:rPr lang="en" dirty="0"/>
              <a:t>NF). </a:t>
            </a:r>
            <a:r>
              <a:rPr lang="ru-RU" dirty="0"/>
              <a:t>Это означает, что все не ключевые атрибуты полностью функционально зависят от первичного ключа.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 таблице нет транзитивных зависимостей. Транзитивная зависимость возникает, когда один не ключевой атрибут зависит от другого не ключевого атрибута.</a:t>
            </a:r>
          </a:p>
          <a:p>
            <a:r>
              <a:rPr lang="ru-RU" dirty="0"/>
              <a:t>Данная таблица находится во 2 нормальной форме, но не в 3.</a:t>
            </a:r>
          </a:p>
          <a:p>
            <a:r>
              <a:rPr lang="ru-RU" dirty="0"/>
              <a:t>В отношение атрибут Модель - первичный ключ. Личных телефонов у автомобилей нет, и телефон зависит исключительно от магазина.</a:t>
            </a:r>
          </a:p>
          <a:p>
            <a:r>
              <a:rPr lang="ru-RU" dirty="0"/>
              <a:t>Таким образом, в отношении существуют следующие функциональные зависимости: Модель → Магазин, Магазин → Телефон, Модель → Телефон.</a:t>
            </a:r>
          </a:p>
          <a:p>
            <a:r>
              <a:rPr lang="ru-RU" dirty="0"/>
              <a:t>Зависимость Модель → Телефон является транзитивной, следовательно, отношение не находится в 3НФ.</a:t>
            </a:r>
          </a:p>
          <a:p>
            <a:r>
              <a:rPr lang="ru-RU" dirty="0"/>
              <a:t>В результате разделения исходного отношения получаются два отношения, находящиеся в 3НФ: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03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302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Денормализация</a:t>
            </a:r>
            <a:r>
              <a:rPr lang="ru-RU" dirty="0"/>
              <a:t> — это процесс преобразования нормализованной реляционной базы данных в </a:t>
            </a:r>
            <a:r>
              <a:rPr lang="ru-RU" dirty="0" err="1"/>
              <a:t>денормализованную</a:t>
            </a:r>
            <a:r>
              <a:rPr lang="ru-RU" dirty="0"/>
              <a:t> форму, которая может включать в себя объединение таблиц, создание дубликатов данных и использование </a:t>
            </a:r>
            <a:r>
              <a:rPr lang="ru-RU" dirty="0" err="1"/>
              <a:t>суперключей</a:t>
            </a:r>
            <a:r>
              <a:rPr lang="ru-RU" dirty="0"/>
              <a:t>. </a:t>
            </a:r>
            <a:r>
              <a:rPr lang="ru-RU" dirty="0" err="1"/>
              <a:t>Денормализация</a:t>
            </a:r>
            <a:r>
              <a:rPr lang="ru-RU" dirty="0"/>
              <a:t> обычно применяется для улучшения производительности за счет увеличения избыточности данных и возможного ухудшения целостности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009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Денормализация</a:t>
            </a:r>
            <a:r>
              <a:rPr lang="ru-RU" dirty="0"/>
              <a:t> может быть полезна в следующих случаях: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Улучшение производительности запросов</a:t>
            </a:r>
            <a:r>
              <a:rPr lang="ru-RU" dirty="0"/>
              <a:t>: </a:t>
            </a:r>
            <a:r>
              <a:rPr lang="ru-RU" dirty="0" err="1"/>
              <a:t>Денормализация</a:t>
            </a:r>
            <a:r>
              <a:rPr lang="ru-RU" dirty="0"/>
              <a:t> может уменьшить количество соединений таблиц, необходимых для выполнения запросов, что может ускорить обработку запросов, особенно в системах с большим объемом данных.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Уменьшение нагрузки на систему</a:t>
            </a:r>
            <a:r>
              <a:rPr lang="ru-RU" dirty="0"/>
              <a:t>: </a:t>
            </a:r>
            <a:r>
              <a:rPr lang="ru-RU" dirty="0" err="1"/>
              <a:t>Денормализация</a:t>
            </a:r>
            <a:r>
              <a:rPr lang="ru-RU" dirty="0"/>
              <a:t> может уменьшить количество операций вставки, обновления и удаления, которые требуются для поддержания целостности данных в нормализованной форме.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Упрощение схемы</a:t>
            </a:r>
            <a:r>
              <a:rPr lang="ru-RU" dirty="0"/>
              <a:t>: </a:t>
            </a:r>
            <a:r>
              <a:rPr lang="ru-RU" dirty="0" err="1"/>
              <a:t>Денормализованные</a:t>
            </a:r>
            <a:r>
              <a:rPr lang="ru-RU" dirty="0"/>
              <a:t> таблицы могут быть проще в понимании и управлении, особенно для нетехнических пользователей, которые могут иметь дело с базой данных.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Обработка реального времени</a:t>
            </a:r>
            <a:r>
              <a:rPr lang="ru-RU" dirty="0"/>
              <a:t>: В некоторых случаях, когда требуется быстрое получение данных в реальном времени, </a:t>
            </a:r>
            <a:r>
              <a:rPr lang="ru-RU" dirty="0" err="1"/>
              <a:t>денормализация</a:t>
            </a:r>
            <a:r>
              <a:rPr lang="ru-RU" dirty="0"/>
              <a:t> может быть приемлемой, если это не приводит к значительному увеличению избыточности данных.</a:t>
            </a:r>
          </a:p>
          <a:p>
            <a:r>
              <a:rPr lang="ru-RU" dirty="0"/>
              <a:t>Однако </a:t>
            </a:r>
            <a:r>
              <a:rPr lang="ru-RU" dirty="0" err="1"/>
              <a:t>денормализация</a:t>
            </a:r>
            <a:r>
              <a:rPr lang="ru-RU" dirty="0"/>
              <a:t> также имеет свои недостатки: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Увеличение избыточности данных</a:t>
            </a:r>
            <a:r>
              <a:rPr lang="ru-RU" dirty="0"/>
              <a:t>: </a:t>
            </a:r>
            <a:r>
              <a:rPr lang="ru-RU" dirty="0" err="1"/>
              <a:t>Денормализация</a:t>
            </a:r>
            <a:r>
              <a:rPr lang="ru-RU" dirty="0"/>
              <a:t> может привести к дублированию данных, что может занимать больше места в хранилище и усложнить процесс обновления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Ухудшение целостности данных</a:t>
            </a:r>
            <a:r>
              <a:rPr lang="ru-RU" dirty="0"/>
              <a:t>: Избыточные данные могут стать источником ошибок, если они не синхронизируются должным образом.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Сложности в обслуживании</a:t>
            </a:r>
            <a:r>
              <a:rPr lang="ru-RU" dirty="0"/>
              <a:t>: </a:t>
            </a:r>
            <a:r>
              <a:rPr lang="ru-RU" dirty="0" err="1"/>
              <a:t>Денормализованные</a:t>
            </a:r>
            <a:r>
              <a:rPr lang="ru-RU" dirty="0"/>
              <a:t> таблицы могут быть более сложными в обслуживании, так как изменения в одной таблице могут требовать изменений в нескольких других таблицах.</a:t>
            </a:r>
          </a:p>
          <a:p>
            <a:r>
              <a:rPr lang="ru-RU" dirty="0" err="1"/>
              <a:t>Денормализация</a:t>
            </a:r>
            <a:r>
              <a:rPr lang="ru-RU" dirty="0"/>
              <a:t> обычно применяется в тех случаях, когда производительность и удобство использования имеют больший приоритет, чем строгая нормализация и целостность данных. Это решение должно приниматься на основе конкретных требований к системе и после тщательного анализа последствий.</a:t>
            </a:r>
          </a:p>
          <a:p>
            <a:r>
              <a:rPr lang="ru-RU" b="1" dirty="0"/>
              <a:t>Хорошая база данных</a:t>
            </a:r>
            <a:r>
              <a:rPr lang="ru-RU" dirty="0"/>
              <a:t> – это база, которая достаточно нормализована, чтобы не создавать аномалии для пользователей этой базы данных, в то же время она достаточно </a:t>
            </a:r>
            <a:r>
              <a:rPr lang="ru-RU" dirty="0" err="1"/>
              <a:t>денормализована</a:t>
            </a:r>
            <a:r>
              <a:rPr lang="ru-RU" dirty="0"/>
              <a:t>, чтобы иметь хорошую производительность.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861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Индексы в базах данных — это структуры данных, которые ускоряют операции поиска и сортировки за счет предварительной организации данных. Они позволяют базе данных быстро находить строки, соответствующие определенным критериям, без необходимости просматривать каждую строку в таблице.</a:t>
            </a:r>
          </a:p>
          <a:p>
            <a:r>
              <a:rPr lang="ru-RU" dirty="0"/>
              <a:t>Индексы используются в следующих случаях: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Ускорение операций поиска</a:t>
            </a:r>
            <a:r>
              <a:rPr lang="ru-RU" dirty="0"/>
              <a:t>: Когда базе данных требуется выполнить запрос, который включает операции поиска по определенному столбцу, индекс может значительно ускорить процесс, позволяя базе данных быстро найти нужные строки.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Ускорение операций сортировки</a:t>
            </a:r>
            <a:r>
              <a:rPr lang="ru-RU" dirty="0"/>
              <a:t>: Индексы могут ускорить операции сортировки, особенно если сортировка выполняется по столбцу, который имеет индекс.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Улучшение производительности соединений</a:t>
            </a:r>
            <a:r>
              <a:rPr lang="ru-RU" dirty="0"/>
              <a:t>: Индексы могут ускорить операции соединения таблиц, позволяя базе данных быстрее находить соответствующие строки.</a:t>
            </a:r>
          </a:p>
          <a:p>
            <a:r>
              <a:rPr lang="ru-RU" dirty="0"/>
              <a:t>Балансирование между количеством индексов включает в себя следующие аспекты: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Оценка потребности</a:t>
            </a:r>
            <a:r>
              <a:rPr lang="ru-RU" dirty="0"/>
              <a:t>: Определите, какие запросы наиболее часто выполняются и какие столбцы используются в операциях поиска, сортировки и соединений. Индексируйте эти столбцы.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Объем данных</a:t>
            </a:r>
            <a:r>
              <a:rPr lang="ru-RU" dirty="0"/>
              <a:t>: Индексы ускоряют операции, но они также занимают место в хранилище и могут замедлить операции вставки, обновления и удаления. Оцените объем данных и частоту изменений, чтобы определить, сколько индексов необходимо.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Сложность индексов</a:t>
            </a:r>
            <a:r>
              <a:rPr lang="ru-RU" dirty="0"/>
              <a:t>: Индексы могут быть простыми (на одном столбце) или составными (на нескольких столбцах). Сложные индексы могут быть более эффективными, но они также могут быть более сложными в обслуживании.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Производительность системы</a:t>
            </a:r>
            <a:r>
              <a:rPr lang="ru-RU" dirty="0"/>
              <a:t>: Мониторинг производительности системы может помочь определить, какие индексы наиболее эффективны и какие могут быть удалены или изменены.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Регулярное обслуживание</a:t>
            </a:r>
            <a:r>
              <a:rPr lang="ru-RU" dirty="0"/>
              <a:t>: Регулярное обслуживание индексов, включая перестроение и оптимизацию, может помочь поддерживать их эффективность.</a:t>
            </a:r>
          </a:p>
          <a:p>
            <a:r>
              <a:rPr lang="ru-RU" dirty="0"/>
              <a:t>Для балансировки между количеством индексов важно проводить регулярный анализ производительности и потребностей системы, а также учитывать изменения в данных и запросах. Это может потребовать экспериментов и тестирования различных конфигураций индексов.</a:t>
            </a:r>
          </a:p>
          <a:p>
            <a:pPr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833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базах данных существует несколько типов индексов, каждый из которых предназначен для оптимизации определенных видов запросов и имеет свои особенности. Вот основные типы индексов: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Одиночные индексы</a:t>
            </a:r>
            <a:r>
              <a:rPr lang="ru-RU" dirty="0"/>
              <a:t>: Индексируют один столбец. Они эффективны, когда запросы фильтруют данные по одному столбцу.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Составные индексы</a:t>
            </a:r>
            <a:r>
              <a:rPr lang="ru-RU" dirty="0"/>
              <a:t>: Индексируют два или более столбца. Они полезны, когда запросы используют несколько столбцов в условиях поиска или сортировки.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Уникальные индексы</a:t>
            </a:r>
            <a:r>
              <a:rPr lang="ru-RU" dirty="0"/>
              <a:t>: Индексируют столбец или набор столбцов, и гарантируют, что все значения в индексированных столбцах уникальны. Они используются для предотвращения дублирования данных.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Полнотекстовые индексы</a:t>
            </a:r>
            <a:r>
              <a:rPr lang="ru-RU" dirty="0"/>
              <a:t>: Индексируют текстовые данные для быстрого поиска по содержимому. Они особенно полезны для поиска по большим текстовым полям.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Индексы с хешированием</a:t>
            </a:r>
            <a:r>
              <a:rPr lang="ru-RU" dirty="0"/>
              <a:t>: Используют хеш-функцию для преобразования значений в уникальные хеш-значения, которые затем индексируются. Они эффективны для равных операций поиска, но не подходят для операций сортировки или диапазонных запросов.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Индексы с пространственными данными</a:t>
            </a:r>
            <a:r>
              <a:rPr lang="ru-RU" dirty="0"/>
              <a:t>: Индексируют геометрические или географические данные, такие как точки, линии и полигоны. Они используются для выполнения запросов, связанных с геометрией или географией.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Индексы </a:t>
            </a:r>
            <a:r>
              <a:rPr lang="en" b="1" dirty="0"/>
              <a:t>B-</a:t>
            </a:r>
            <a:r>
              <a:rPr lang="ru-RU" b="1" dirty="0"/>
              <a:t>дерева</a:t>
            </a:r>
            <a:r>
              <a:rPr lang="ru-RU" dirty="0"/>
              <a:t>: Это наиболее распространенный тип индекса, который использует структуру данных </a:t>
            </a:r>
            <a:r>
              <a:rPr lang="en" dirty="0"/>
              <a:t>B-</a:t>
            </a:r>
            <a:r>
              <a:rPr lang="ru-RU" dirty="0"/>
              <a:t>дерева для организации данных. Они эффективны для большинства типов запросов, включая равенства, диапазоны и сортировки.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Индексы </a:t>
            </a:r>
            <a:r>
              <a:rPr lang="en" b="1" dirty="0"/>
              <a:t>Bitmap</a:t>
            </a:r>
            <a:r>
              <a:rPr lang="en" dirty="0"/>
              <a:t>: </a:t>
            </a:r>
            <a:r>
              <a:rPr lang="ru-RU" dirty="0"/>
              <a:t>Используются для столбцов с небольшим количеством уникальных значений. Они эффективны для операций, которые включают проверку наличия значения в наборе.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Индексы </a:t>
            </a:r>
            <a:r>
              <a:rPr lang="en" b="1" dirty="0"/>
              <a:t>Clustered</a:t>
            </a:r>
            <a:r>
              <a:rPr lang="en" dirty="0"/>
              <a:t>: </a:t>
            </a:r>
            <a:r>
              <a:rPr lang="ru-RU" dirty="0"/>
              <a:t>Индексируют данные таким образом, что физический порядок строк в таблице соответствует порядку индекса. Они обычно используются для первичных ключей.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Индексы </a:t>
            </a:r>
            <a:r>
              <a:rPr lang="en" b="1" dirty="0"/>
              <a:t>Non-Clustered</a:t>
            </a:r>
            <a:r>
              <a:rPr lang="en" dirty="0"/>
              <a:t>: </a:t>
            </a:r>
            <a:r>
              <a:rPr lang="ru-RU" dirty="0"/>
              <a:t>Индексируют данные, не изменяя физический порядок строк в таблице. Они могут быть использованы для вторичных ключей или для ускорения запросов, которые не зависят от первичного ключа.</a:t>
            </a:r>
          </a:p>
          <a:p>
            <a:r>
              <a:rPr lang="ru-RU" dirty="0"/>
              <a:t>Выбор типа индекса зависит от специфики запросов, которые выполняются в базе данных, и от характеристик данных. Важно помнить, что хотя индексы ускоряют чтение данных, они также могут замедлить операции записи, так как при каждом изменении данных индексы также должны быть обновлены.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057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Транзакции в базах данных — это логические единицы работы, которые выполняются в рамках одной сессии. Транзакция — это последовательность операций, которые выполняются как единое целое. Важными характеристиками транзакций являются атомарность, согласованность, изоляция и долговечность (</a:t>
            </a:r>
            <a:r>
              <a:rPr lang="en" dirty="0"/>
              <a:t>ACID). </a:t>
            </a:r>
            <a:r>
              <a:rPr lang="ru-RU" dirty="0"/>
              <a:t>Транзакция может завершится двумя способами - </a:t>
            </a:r>
            <a:r>
              <a:rPr lang="en" dirty="0"/>
              <a:t>commit (</a:t>
            </a:r>
            <a:r>
              <a:rPr lang="ru-RU" dirty="0"/>
              <a:t>подтверждаем все внесенные изменения) и </a:t>
            </a:r>
            <a:r>
              <a:rPr lang="en" dirty="0"/>
              <a:t>rollback (</a:t>
            </a:r>
            <a:r>
              <a:rPr lang="ru-RU" dirty="0"/>
              <a:t>откатываем все внесенные изменения).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442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Атомарность (</a:t>
            </a:r>
            <a:r>
              <a:rPr lang="en" b="1" dirty="0"/>
              <a:t>Atomicity)</a:t>
            </a:r>
            <a:r>
              <a:rPr lang="en" dirty="0"/>
              <a:t>: </a:t>
            </a:r>
            <a:r>
              <a:rPr lang="ru-RU" dirty="0"/>
              <a:t>Транзакция рассматривается как единое целое, которое либо полностью выполняется, либо не выполняется вовсе. Если какая-либо операция в транзакции не может быть выполнена, то все изменения, сделанные в рамках этой транзакции, откатываются, и состояние базы данных остается неизменным.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Согласованность (</a:t>
            </a:r>
            <a:r>
              <a:rPr lang="en" b="1" dirty="0"/>
              <a:t>Consistency)</a:t>
            </a:r>
            <a:r>
              <a:rPr lang="en" dirty="0"/>
              <a:t>: </a:t>
            </a:r>
            <a:r>
              <a:rPr lang="ru-RU" dirty="0"/>
              <a:t>Транзакция приводит базу данных из одного согласованного состояния в другое. Это означает, что все правила целостности данных должны быть соблюдены после выполнения транзакции.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Изоляция (</a:t>
            </a:r>
            <a:r>
              <a:rPr lang="en" b="1" dirty="0"/>
              <a:t>Isolation)</a:t>
            </a:r>
            <a:r>
              <a:rPr lang="en" dirty="0"/>
              <a:t>: </a:t>
            </a:r>
            <a:r>
              <a:rPr lang="ru-RU" dirty="0"/>
              <a:t>Транзакции выполняются таким образом, что их выполнение не влияет на другие транзакции. Это означает, что каждая транзакция работает с данными, которые не были изменены другими транзакциями, пока она не будет завершена.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Долговечность (</a:t>
            </a:r>
            <a:r>
              <a:rPr lang="en" b="1" dirty="0"/>
              <a:t>Durability)</a:t>
            </a:r>
            <a:r>
              <a:rPr lang="en" dirty="0"/>
              <a:t>: </a:t>
            </a:r>
            <a:r>
              <a:rPr lang="ru-RU" dirty="0"/>
              <a:t>После успешного завершения транзакции все изменения данных, сделанные в рамках этой транзакции, сохраняются и не могут быть потеряны.</a:t>
            </a:r>
          </a:p>
          <a:p>
            <a:r>
              <a:rPr lang="ru-RU" dirty="0"/>
              <a:t>Транзакции используются для обеспечения целостности данных при выполнении сложных операций, которые включают в себя несколько шагов. Например, при переводе денег между двумя банковскими счетами, транзакция может включать в себя снятие денег со счета отправителя и зачисление их на счет получателя. Если какая-либо из этих операций не выполнится, то и другая не должна быть выполнена, чтобы избежать несоответствия в балансах счетов.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79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как совместно работать с таким файлом? Можно удалять с сервера на время работы, а потом загружать обратно. А если забудете загрузить или что-то еще?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362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Возможные проблемы в транзакциях</a:t>
            </a:r>
          </a:p>
          <a:p>
            <a:r>
              <a:rPr lang="ru-RU" dirty="0"/>
              <a:t>Если у нас система строго для одного человека, проблем не будет. А если пользователей несколько? Тогда транзакции запускают в параллель — для ускорения работы системы. А иначе представьте себе, что вы делаете заказ в интернет-магазине и система вам говорит: «Вы в очереди, перед вами еще 100 человек хотят заказ оформить, подождите». Бред же? Бред!</a:t>
            </a:r>
          </a:p>
          <a:p>
            <a:r>
              <a:rPr lang="ru-RU" dirty="0"/>
              <a:t>Вот и приходится распараллеливать запросы. Но к каким эффектам может привести параллельная работа двух транзакций?</a:t>
            </a:r>
          </a:p>
          <a:p>
            <a:r>
              <a:rPr lang="ru-RU" dirty="0"/>
              <a:t>Рассмотрим основные проблемы, которые могут возникнуть.</a:t>
            </a:r>
          </a:p>
          <a:p>
            <a:pPr>
              <a:buFont typeface="+mj-lt"/>
              <a:buAutoNum type="arabicPeriod"/>
            </a:pPr>
            <a:r>
              <a:rPr lang="ru-RU" dirty="0"/>
              <a:t>Потерянная запись: Когда две транзакции одновременно пытаются изменить одни и те же данные, может возникнуть ситуация, когда результат зависит от того, какая транзакция завершится первой. Это может привести к некорректным данным.</a:t>
            </a:r>
          </a:p>
          <a:p>
            <a:endParaRPr lang="en-US" dirty="0"/>
          </a:p>
          <a:p>
            <a:r>
              <a:rPr lang="ru-RU" dirty="0"/>
              <a:t>Есть некий счет А, на котором лежит 500 у.е.</a:t>
            </a:r>
          </a:p>
          <a:p>
            <a:r>
              <a:rPr lang="ru-RU" dirty="0"/>
              <a:t>Кассир 1 (К1 на рисунке) списал с него 300 у.е. Обозначим его действия рыжими стрелками. Списал 300, на выходе получает 200 = 500 - 300.</a:t>
            </a:r>
          </a:p>
          <a:p>
            <a:r>
              <a:rPr lang="ru-RU" dirty="0"/>
              <a:t>Кассир 2 (К2) тоже решил обратиться к этому же счету, и записал туда 300 у.е., пока К1 еще не успел закрыть свою транзакцию. Так как первая транзакция не закрыта, сумма на счете до сих пор 500, получаем 500 + 300 = 800.</a:t>
            </a:r>
          </a:p>
          <a:p>
            <a:r>
              <a:rPr lang="ru-RU" dirty="0"/>
              <a:t>Итог — мы "потеряли запись" первого кассира, ведь на выходе у нас А = 800, хотя должно быть 500. "Кто последний вписал результат - того и тапки". Получается так.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948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2. </a:t>
            </a:r>
            <a:r>
              <a:rPr lang="ru-RU" b="1" dirty="0">
                <a:effectLst/>
              </a:rPr>
              <a:t>Утечка данных (</a:t>
            </a:r>
            <a:r>
              <a:rPr lang="en" b="1" dirty="0">
                <a:effectLst/>
              </a:rPr>
              <a:t>Data Leakage, </a:t>
            </a:r>
            <a:r>
              <a:rPr lang="ru-RU" b="1" dirty="0">
                <a:effectLst/>
              </a:rPr>
              <a:t>грязное чтение)</a:t>
            </a:r>
            <a:r>
              <a:rPr lang="ru-RU" dirty="0"/>
              <a:t>: Если транзакция, которая должна была быть отменена из-за ошибки, не была должным образом отменена, это может привести к утечке данных, когда данные, которые должны были быть отменены, остаются в базе данных.</a:t>
            </a:r>
            <a:endParaRPr lang="en-US" dirty="0"/>
          </a:p>
          <a:p>
            <a:endParaRPr lang="en-US" dirty="0"/>
          </a:p>
          <a:p>
            <a:r>
              <a:rPr lang="ru-RU" dirty="0"/>
              <a:t>Есть некий счет А, на котором лежит 500 у.е.</a:t>
            </a:r>
          </a:p>
          <a:p>
            <a:r>
              <a:rPr lang="ru-RU" dirty="0"/>
              <a:t>Кассир 1 списал с него 300 у.е. Обозначим его действия рыжими стрелками. Списал 300. Потом передумал и сделал откат - на выходе остались те же 500 у.е.</a:t>
            </a:r>
          </a:p>
          <a:p>
            <a:r>
              <a:rPr lang="ru-RU" dirty="0"/>
              <a:t>Кассиру 2 (К2) понадобилась информация по этому счету и он ее считал до того, как К1 закрыл свою транзакцию.</a:t>
            </a:r>
          </a:p>
          <a:p>
            <a:r>
              <a:rPr lang="ru-RU" dirty="0"/>
              <a:t>Итог — второй кассир считал неверную сумму, построил неверный отчет/отказал в визе платежеспособному гражданину и т.д.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200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3. </a:t>
            </a:r>
            <a:r>
              <a:rPr lang="ru-RU" b="1" dirty="0">
                <a:effectLst/>
              </a:rPr>
              <a:t>Повторяющиеся операции (</a:t>
            </a:r>
            <a:r>
              <a:rPr lang="en" b="1" dirty="0">
                <a:effectLst/>
              </a:rPr>
              <a:t>Repeatable Reads, </a:t>
            </a:r>
            <a:r>
              <a:rPr lang="ru-RU" b="1" dirty="0">
                <a:effectLst/>
              </a:rPr>
              <a:t>повторное чтение)</a:t>
            </a:r>
            <a:r>
              <a:rPr lang="ru-RU" dirty="0"/>
              <a:t>: Когда транзакция, которая уже начала свою работу, видит данные, которые были изменены другими транзакциями после начала работы первой транзакции.</a:t>
            </a:r>
            <a:endParaRPr lang="en-US" dirty="0"/>
          </a:p>
          <a:p>
            <a:endParaRPr lang="en-US" dirty="0"/>
          </a:p>
          <a:p>
            <a:r>
              <a:rPr lang="ru-RU" dirty="0"/>
              <a:t>Есть некие данные.</a:t>
            </a:r>
          </a:p>
          <a:p>
            <a:r>
              <a:rPr lang="ru-RU" dirty="0"/>
              <a:t>Кассир 1 строит отчет. Операции идут последовательно для каждой колонки. Система считала данные, записала в первую колонку (например, взяв минимум от них).</a:t>
            </a:r>
          </a:p>
          <a:p>
            <a:r>
              <a:rPr lang="ru-RU" dirty="0"/>
              <a:t>Обозначим получение данных зеленым цветом, а изменение - рыжим.</a:t>
            </a:r>
          </a:p>
          <a:p>
            <a:r>
              <a:rPr lang="ru-RU" dirty="0"/>
              <a:t>Кассир 2 влез в эту таблицу данных и изменил некоторые счета в ней.</a:t>
            </a:r>
          </a:p>
          <a:p>
            <a:r>
              <a:rPr lang="ru-RU" dirty="0"/>
              <a:t>У кассира 1 продолжается построение отчета. И во вторую колонку система считывает уже новые данные.</a:t>
            </a:r>
          </a:p>
          <a:p>
            <a:r>
              <a:rPr lang="ru-RU" dirty="0"/>
              <a:t>Итог - отчет построен на основании разных данных.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713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4. </a:t>
            </a:r>
            <a:r>
              <a:rPr lang="ru-RU" b="1" dirty="0">
                <a:effectLst/>
              </a:rPr>
              <a:t>Фантомы (</a:t>
            </a:r>
            <a:r>
              <a:rPr lang="en" b="1" dirty="0">
                <a:effectLst/>
              </a:rPr>
              <a:t>Phantom Reads)</a:t>
            </a:r>
            <a:r>
              <a:rPr lang="en" dirty="0"/>
              <a:t>: </a:t>
            </a:r>
            <a:r>
              <a:rPr lang="ru-RU" dirty="0"/>
              <a:t>Когда транзакция выполняет запрос, который должен был вернуть набор строк, но из-за параллельного выполнения другой транзакции возвращает другой набор строк.</a:t>
            </a:r>
            <a:endParaRPr lang="en-US" dirty="0"/>
          </a:p>
          <a:p>
            <a:r>
              <a:rPr lang="ru-RU" dirty="0"/>
              <a:t>Есть некие данные.</a:t>
            </a:r>
          </a:p>
          <a:p>
            <a:r>
              <a:rPr lang="ru-RU" dirty="0"/>
              <a:t>Кассир 1 строит отчет. Операции идут последовательно для каждой колонки. Система считала данные, записала в первую колонку (например, взяв минимум от них).</a:t>
            </a:r>
          </a:p>
          <a:p>
            <a:r>
              <a:rPr lang="ru-RU" dirty="0"/>
              <a:t>Обозначим получение данных зеленым цветом, а изменение - рыжим.</a:t>
            </a:r>
          </a:p>
          <a:p>
            <a:r>
              <a:rPr lang="ru-RU" dirty="0"/>
              <a:t>Кассир 2 влез в эту таблицу данных и добавил новые счета/удалил некоторые старые.</a:t>
            </a:r>
          </a:p>
          <a:p>
            <a:r>
              <a:rPr lang="ru-RU" dirty="0"/>
              <a:t>У кассира 1 продолжается построение отчета. И во вторую колонку система считывает уже новые данные.</a:t>
            </a:r>
          </a:p>
          <a:p>
            <a:r>
              <a:rPr lang="ru-RU" dirty="0"/>
              <a:t>Итог — отчет построен на основании разных данных.</a:t>
            </a:r>
          </a:p>
          <a:p>
            <a:r>
              <a:rPr lang="ru-RU" dirty="0"/>
              <a:t>Разница между 3-им и 4-ым эффектами в том, что в одном случае данные </a:t>
            </a:r>
            <a:r>
              <a:rPr lang="ru-RU" i="1" dirty="0"/>
              <a:t>изменяются</a:t>
            </a:r>
            <a:r>
              <a:rPr lang="ru-RU" dirty="0"/>
              <a:t>, а во втором — </a:t>
            </a:r>
            <a:r>
              <a:rPr lang="ru-RU" i="1" dirty="0"/>
              <a:t>добавляются/удаляются</a:t>
            </a:r>
            <a:r>
              <a:rPr lang="ru-RU" dirty="0"/>
              <a:t>. То есть меняется ещё и их количество.</a:t>
            </a:r>
            <a:endParaRPr lang="en-US" dirty="0"/>
          </a:p>
          <a:p>
            <a:endParaRPr lang="en-US" dirty="0"/>
          </a:p>
          <a:p>
            <a:r>
              <a:rPr lang="ru-RU" b="1" dirty="0"/>
              <a:t>Как бороться</a:t>
            </a:r>
          </a:p>
          <a:p>
            <a:r>
              <a:rPr lang="ru-RU" dirty="0"/>
              <a:t>Как бороться с этими проблемами? Нужно изолировать транзакцию. Способов есть несколько, но основные — блокировки и версии.</a:t>
            </a:r>
          </a:p>
          <a:p>
            <a:r>
              <a:rPr lang="ru-RU" dirty="0"/>
              <a:t>Блокировки — это когда мы блокируем данные в базе. Можно заблокировать одну строку в таблице, а можно всю таблицу. Можно заблокировать данные на редактирование, а можно и на чтение тоже.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614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1" dirty="0"/>
              <a:t>CRUD</a:t>
            </a:r>
          </a:p>
          <a:p>
            <a:r>
              <a:rPr lang="en" dirty="0"/>
              <a:t>CRUD — </a:t>
            </a:r>
            <a:r>
              <a:rPr lang="ru-RU" dirty="0"/>
              <a:t>это аббревиатура, которая обозначает четыре основные операции, которые можно выполнять с данными в системе хранения данных, такой как база данных или </a:t>
            </a:r>
            <a:r>
              <a:rPr lang="en" dirty="0"/>
              <a:t>API. CRUD </a:t>
            </a:r>
            <a:r>
              <a:rPr lang="ru-RU" dirty="0"/>
              <a:t>расшифровывается как: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C</a:t>
            </a:r>
            <a:r>
              <a:rPr lang="en" dirty="0"/>
              <a:t>reate (</a:t>
            </a:r>
            <a:r>
              <a:rPr lang="ru-RU" dirty="0"/>
              <a:t>Создать)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R</a:t>
            </a:r>
            <a:r>
              <a:rPr lang="en" dirty="0"/>
              <a:t>ead (</a:t>
            </a:r>
            <a:r>
              <a:rPr lang="ru-RU" dirty="0"/>
              <a:t>Читать)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U</a:t>
            </a:r>
            <a:r>
              <a:rPr lang="en" dirty="0"/>
              <a:t>pdate (</a:t>
            </a:r>
            <a:r>
              <a:rPr lang="ru-RU" dirty="0"/>
              <a:t>Обновить)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D</a:t>
            </a:r>
            <a:r>
              <a:rPr lang="en" dirty="0"/>
              <a:t>elete (</a:t>
            </a:r>
            <a:r>
              <a:rPr lang="ru-RU" dirty="0"/>
              <a:t>Удалить)</a:t>
            </a:r>
          </a:p>
          <a:p>
            <a:r>
              <a:rPr lang="ru-RU" dirty="0"/>
              <a:t>Эти операции являются основой для взаимодействия с большинством систем управления данными и часто используются в программировании для работы с базами данных, файлами, веб-сервисами и другими ресурсами хранения данных. </a:t>
            </a:r>
            <a:r>
              <a:rPr lang="en" dirty="0"/>
              <a:t>CRUD-</a:t>
            </a:r>
            <a:r>
              <a:rPr lang="ru-RU" dirty="0"/>
              <a:t>операции позволяют создавать новые записи, просматривать существующие, изменять их и удалять, что является ключевым для большинства приложений, работающих с данными.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237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ORM (Object-Relational Mapping) — </a:t>
            </a:r>
            <a:r>
              <a:rPr lang="ru-RU" dirty="0"/>
              <a:t>это технология, которая позволяет программистам работать с базами данных, используя объектно-ориентированные языки программирования, такие как </a:t>
            </a:r>
            <a:r>
              <a:rPr lang="en" dirty="0"/>
              <a:t>Java, Python, Ruby </a:t>
            </a:r>
            <a:r>
              <a:rPr lang="ru-RU" dirty="0"/>
              <a:t>и другие. </a:t>
            </a:r>
            <a:r>
              <a:rPr lang="en" dirty="0"/>
              <a:t>ORM </a:t>
            </a:r>
            <a:r>
              <a:rPr lang="ru-RU" dirty="0"/>
              <a:t>преобразует данные из таблиц базы данных в объекты в программном коде и наоборот. Реализации </a:t>
            </a:r>
            <a:r>
              <a:rPr lang="en" dirty="0"/>
              <a:t>ORM </a:t>
            </a:r>
            <a:r>
              <a:rPr lang="ru-RU" dirty="0"/>
              <a:t>на разных ЯП позволяет шаблонизировать </a:t>
            </a:r>
            <a:r>
              <a:rPr lang="en" dirty="0"/>
              <a:t>CRUD </a:t>
            </a:r>
            <a:r>
              <a:rPr lang="ru-RU" dirty="0"/>
              <a:t>операции, а также упростить общение с БД.</a:t>
            </a:r>
          </a:p>
          <a:p>
            <a:r>
              <a:rPr lang="ru-RU" b="1" dirty="0"/>
              <a:t>Когда следует использовать </a:t>
            </a:r>
            <a:r>
              <a:rPr lang="en" b="1" dirty="0"/>
              <a:t>ORM:</a:t>
            </a:r>
            <a:endParaRPr lang="en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Когда разработчики предпочитают работать с объектами и классами вместо </a:t>
            </a:r>
            <a:r>
              <a:rPr lang="en" dirty="0"/>
              <a:t>SQL-</a:t>
            </a:r>
            <a:r>
              <a:rPr lang="ru-RU" dirty="0"/>
              <a:t>запросов.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Когда требуется абстракция от конкретной СУБД, чтобы упростить переход на другую СУБД в будущем.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Когда необходимо уменьшить количество кода, который нужно написать для взаимодействия с базой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Когда требуется улучшить читаемость и </a:t>
            </a:r>
            <a:r>
              <a:rPr lang="ru-RU" dirty="0" err="1"/>
              <a:t>поддерживаемость</a:t>
            </a:r>
            <a:r>
              <a:rPr lang="ru-RU" dirty="0"/>
              <a:t> кода, особенно в больших проектах.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322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Плюсы использования </a:t>
            </a:r>
            <a:r>
              <a:rPr lang="en" b="1" dirty="0"/>
              <a:t>ORM:</a:t>
            </a:r>
            <a:endParaRPr lang="en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Абстракция от </a:t>
            </a:r>
            <a:r>
              <a:rPr lang="en" b="1" dirty="0"/>
              <a:t>SQL</a:t>
            </a:r>
            <a:r>
              <a:rPr lang="en" dirty="0"/>
              <a:t>: </a:t>
            </a:r>
            <a:r>
              <a:rPr lang="ru-RU" dirty="0"/>
              <a:t>Разработчики могут работать с базами данных, используя объектно-ориентированный подход, что может быть более естественным для некоторых языков программирования.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Повышение производительности</a:t>
            </a:r>
            <a:r>
              <a:rPr lang="ru-RU" dirty="0"/>
              <a:t>: </a:t>
            </a:r>
            <a:r>
              <a:rPr lang="en" dirty="0"/>
              <a:t>ORM </a:t>
            </a:r>
            <a:r>
              <a:rPr lang="ru-RU" dirty="0"/>
              <a:t>может оптимизировать запросы к базе данных, уменьшая количество обращений к базе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Безопасность</a:t>
            </a:r>
            <a:r>
              <a:rPr lang="ru-RU" dirty="0"/>
              <a:t>: </a:t>
            </a:r>
            <a:r>
              <a:rPr lang="en" dirty="0"/>
              <a:t>ORM </a:t>
            </a:r>
            <a:r>
              <a:rPr lang="ru-RU" dirty="0"/>
              <a:t>может помочь предотвратить </a:t>
            </a:r>
            <a:r>
              <a:rPr lang="en" dirty="0"/>
              <a:t>SQL-</a:t>
            </a:r>
            <a:r>
              <a:rPr lang="ru-RU" dirty="0"/>
              <a:t>инъекции, автоматически экранируя входные данные.</a:t>
            </a:r>
          </a:p>
          <a:p>
            <a:r>
              <a:rPr lang="ru-RU" b="1" dirty="0"/>
              <a:t>Минусы использования </a:t>
            </a:r>
            <a:r>
              <a:rPr lang="en" b="1" dirty="0"/>
              <a:t>ORM:</a:t>
            </a:r>
            <a:endParaRPr lang="en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Производительность</a:t>
            </a:r>
            <a:r>
              <a:rPr lang="ru-RU" dirty="0"/>
              <a:t>: В некоторых случаях </a:t>
            </a:r>
            <a:r>
              <a:rPr lang="en" dirty="0"/>
              <a:t>ORM </a:t>
            </a:r>
            <a:r>
              <a:rPr lang="ru-RU" dirty="0"/>
              <a:t>может быть медленнее, чем ручное написание </a:t>
            </a:r>
            <a:r>
              <a:rPr lang="en" dirty="0"/>
              <a:t>SQL-</a:t>
            </a:r>
            <a:r>
              <a:rPr lang="ru-RU" dirty="0"/>
              <a:t>запросов, особенно для сложных запросов.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Сложность</a:t>
            </a:r>
            <a:r>
              <a:rPr lang="ru-RU" dirty="0"/>
              <a:t>: </a:t>
            </a:r>
            <a:r>
              <a:rPr lang="en" dirty="0"/>
              <a:t>ORM </a:t>
            </a:r>
            <a:r>
              <a:rPr lang="ru-RU" dirty="0"/>
              <a:t>может добавить сложности в проект, особенно если требуется выполнить сложные запросы или оптимизации.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Гибкость</a:t>
            </a:r>
            <a:r>
              <a:rPr lang="ru-RU" dirty="0"/>
              <a:t>: </a:t>
            </a:r>
            <a:r>
              <a:rPr lang="en" dirty="0"/>
              <a:t>ORM </a:t>
            </a:r>
            <a:r>
              <a:rPr lang="ru-RU" dirty="0"/>
              <a:t>может ограничивать гибкость при работе с базой данных, поскольку он предоставляет абстракцию, которая может не поддерживать все возможности конкретной СУБД.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Сложности в отладке</a:t>
            </a:r>
            <a:r>
              <a:rPr lang="ru-RU" dirty="0"/>
              <a:t>: Может быть сложно отследить и исправить ошибки, связанные с </a:t>
            </a:r>
            <a:r>
              <a:rPr lang="en" dirty="0"/>
              <a:t>ORM, </a:t>
            </a:r>
            <a:r>
              <a:rPr lang="ru-RU" dirty="0"/>
              <a:t>особенно если они возникают на уровне базы данных.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934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Репликация в контексте баз данных — это процесс копирования данных из одной базы данных (источника) в одну или несколько других баз данных (реплик).</a:t>
            </a:r>
          </a:p>
          <a:p>
            <a:r>
              <a:rPr lang="ru-RU" b="1" dirty="0"/>
              <a:t>Для чего используется репликация: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Отказоустойчивость</a:t>
            </a:r>
            <a:r>
              <a:rPr lang="ru-RU" dirty="0"/>
              <a:t>: Репликация позволяет обеспечить непрерывность работы приложений даже в случае сбоя основной базы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Распределение нагрузки</a:t>
            </a:r>
            <a:r>
              <a:rPr lang="ru-RU" dirty="0"/>
              <a:t>: Реплики могут обрабатывать чтение запросов, уменьшая нагрузку на основную базу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Улучшение производительности</a:t>
            </a:r>
            <a:r>
              <a:rPr lang="ru-RU" dirty="0"/>
              <a:t>: Чтение запросов может быть распределено по нескольким репликам, что уменьшает время ответа.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Резервное копирование</a:t>
            </a:r>
            <a:r>
              <a:rPr lang="ru-RU" dirty="0"/>
              <a:t>: Реплики могут служить резервными копиями данных, которые могут быть использованы для восстановления в случае потери данных.</a:t>
            </a:r>
          </a:p>
          <a:p>
            <a:r>
              <a:rPr lang="ru-RU" dirty="0"/>
              <a:t>Блочная, физическая и логическая репликация данных — это три разных подхода к репликации, которые используются для обеспечения сохранности и доступности данных в базах данных.</a:t>
            </a:r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ru-RU" b="1" dirty="0"/>
              <a:t>Блочная репликация</a:t>
            </a:r>
            <a:r>
              <a:rPr lang="ru-RU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В блочной репликации данные разделяются на блоки или сегменты, и каждый блок реплицируется независимо.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Это позволяет минимизировать объем передаваемых данных, так как реплицируются только измененные блоки.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/>
              <a:t>Блочная репликация обычно используется в системах, где данные обновляются небольшими порциями, и часто используется в системах, которые требуют минимального времени восстановления после сбоя.</a:t>
            </a:r>
          </a:p>
          <a:p>
            <a:pPr marL="742950" lvl="1" indent="-285750">
              <a:buFont typeface="+mj-lt"/>
              <a:buAutoNum type="arabicPeriod"/>
            </a:pPr>
            <a:endParaRPr lang="ru-RU" dirty="0"/>
          </a:p>
          <a:p>
            <a:pPr>
              <a:buFont typeface="+mj-lt"/>
              <a:buAutoNum type="arabicPeriod" startAt="2"/>
            </a:pPr>
            <a:r>
              <a:rPr lang="ru-RU" b="1" dirty="0"/>
              <a:t>Физическая репликация</a:t>
            </a:r>
            <a:r>
              <a:rPr lang="ru-RU" dirty="0"/>
              <a:t>: </a:t>
            </a:r>
          </a:p>
          <a:p>
            <a:pPr marL="742950" lvl="1" indent="-285750">
              <a:buFont typeface="+mj-lt"/>
              <a:buAutoNum type="arabicPeriod" startAt="2"/>
            </a:pPr>
            <a:r>
              <a:rPr lang="ru-RU" dirty="0"/>
              <a:t>Физическая репликация означает копирование физических файлов базы данных с одного сервера на другой.</a:t>
            </a:r>
          </a:p>
          <a:p>
            <a:pPr marL="742950" lvl="1" indent="-285750">
              <a:buFont typeface="+mj-lt"/>
              <a:buAutoNum type="arabicPeriod" startAt="2"/>
            </a:pPr>
            <a:r>
              <a:rPr lang="ru-RU" dirty="0"/>
              <a:t>Этот подход обычно используется для создания резервных копий данных или для переноса данных между серверами с различными конфигурациями.</a:t>
            </a:r>
          </a:p>
          <a:p>
            <a:pPr marL="742950" lvl="1" indent="-285750">
              <a:buFont typeface="+mj-lt"/>
              <a:buAutoNum type="arabicPeriod" startAt="2"/>
            </a:pPr>
            <a:r>
              <a:rPr lang="ru-RU" dirty="0"/>
              <a:t>Физическая репликация может быть более простой в настройке и управлении, но она не предоставляет такого же уровня гибкости и контроля над процессом репликации, как логическая репликация.</a:t>
            </a:r>
          </a:p>
          <a:p>
            <a:pPr>
              <a:buFont typeface="+mj-lt"/>
              <a:buAutoNum type="arabicPeriod" startAt="2"/>
            </a:pPr>
            <a:r>
              <a:rPr lang="ru-RU" b="1" dirty="0"/>
              <a:t>Логическая репликация</a:t>
            </a:r>
            <a:r>
              <a:rPr lang="ru-RU" dirty="0"/>
              <a:t>: </a:t>
            </a:r>
          </a:p>
          <a:p>
            <a:pPr marL="742950" lvl="1" indent="-285750">
              <a:buFont typeface="+mj-lt"/>
              <a:buAutoNum type="arabicPeriod" startAt="2"/>
            </a:pPr>
            <a:r>
              <a:rPr lang="ru-RU" dirty="0"/>
              <a:t>Логическая репликация означает копирование данных на уровне транзакций или записей.</a:t>
            </a:r>
          </a:p>
          <a:p>
            <a:pPr marL="742950" lvl="1" indent="-285750">
              <a:buFont typeface="+mj-lt"/>
              <a:buAutoNum type="arabicPeriod" startAt="2"/>
            </a:pPr>
            <a:r>
              <a:rPr lang="ru-RU" dirty="0"/>
              <a:t>Это позволяет реплицировать только измененные данные, что делает процесс более эффективным с точки зрения использования ресурсов и скорости передачи данных.</a:t>
            </a:r>
          </a:p>
          <a:p>
            <a:pPr marL="742950" lvl="1" indent="-285750">
              <a:buFont typeface="+mj-lt"/>
              <a:buAutoNum type="arabicPeriod" startAt="2"/>
            </a:pPr>
            <a:r>
              <a:rPr lang="ru-RU" dirty="0"/>
              <a:t>Логическая репликация обычно предоставляет больше контроля над процессом репликации, позволяя, например, реплицировать только определенные таблицы или виды данных.</a:t>
            </a:r>
          </a:p>
          <a:p>
            <a:pPr marL="742950" lvl="1" indent="-285750">
              <a:buFont typeface="+mj-lt"/>
              <a:buAutoNum type="arabicPeriod" startAt="2"/>
            </a:pPr>
            <a:r>
              <a:rPr lang="ru-RU" dirty="0"/>
              <a:t>Она также может поддерживать более сложные сценарии, такие как репликация между различными типами баз данных или репликация с использованием специализированных инструментов и технологий.</a:t>
            </a:r>
          </a:p>
          <a:p>
            <a:pPr marL="742950" lvl="1" indent="-285750">
              <a:buFont typeface="+mj-lt"/>
              <a:buAutoNum type="arabicPeriod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432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из этих подходов имеет свои преимущества и недостатки, и выбор подхода зависит от специфических требований к системе, таких как требования к производительности, доступности, надежности и масштабируемости.</a:t>
            </a:r>
          </a:p>
          <a:p>
            <a:r>
              <a:rPr lang="ru-RU" dirty="0"/>
              <a:t>Репликация может быть синхронной, когда данные синхронизируются в реальном времени, или асинхронной, когда синхронизация происходит периодически или по требованию. Выбор типа репликации зависит от требований к производительности, доступности и надежности системы.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603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Шардирование</a:t>
            </a:r>
            <a:r>
              <a:rPr lang="ru-RU" dirty="0"/>
              <a:t> данных в базах данных — это процесс разделения большого набора данных на меньшие, более управляемые части, называемые </a:t>
            </a:r>
            <a:r>
              <a:rPr lang="ru-RU" dirty="0" err="1"/>
              <a:t>шардами</a:t>
            </a:r>
            <a:r>
              <a:rPr lang="ru-RU" dirty="0"/>
              <a:t> (от английского "</a:t>
            </a:r>
            <a:r>
              <a:rPr lang="en" dirty="0"/>
              <a:t>shards" — </a:t>
            </a:r>
            <a:r>
              <a:rPr lang="ru-RU" dirty="0"/>
              <a:t>куски). </a:t>
            </a:r>
            <a:r>
              <a:rPr lang="ru-RU" dirty="0" err="1"/>
              <a:t>Шардирование</a:t>
            </a:r>
            <a:r>
              <a:rPr lang="ru-RU" dirty="0"/>
              <a:t> используется для улучшения производительности, масштабируемости и отказоустойчивости баз данных.</a:t>
            </a:r>
          </a:p>
          <a:p>
            <a:r>
              <a:rPr lang="ru-RU" b="1" dirty="0"/>
              <a:t>Принципы </a:t>
            </a:r>
            <a:r>
              <a:rPr lang="ru-RU" b="1" dirty="0" err="1"/>
              <a:t>шардирования</a:t>
            </a:r>
            <a:r>
              <a:rPr lang="ru-RU" b="1" dirty="0"/>
              <a:t>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Горизонтальное </a:t>
            </a:r>
            <a:r>
              <a:rPr lang="ru-RU" b="1" dirty="0" err="1"/>
              <a:t>шардирование</a:t>
            </a:r>
            <a:r>
              <a:rPr lang="ru-RU" dirty="0"/>
              <a:t>: Данные разделяются по горизонтали, т.е. по строкам или по определенному ключу. Каждый </a:t>
            </a:r>
            <a:r>
              <a:rPr lang="ru-RU" dirty="0" err="1"/>
              <a:t>шард</a:t>
            </a:r>
            <a:r>
              <a:rPr lang="ru-RU" dirty="0"/>
              <a:t> содержит свою часть данных, и запросы к базе данных могут быть распределены по нескольким </a:t>
            </a:r>
            <a:r>
              <a:rPr lang="ru-RU" dirty="0" err="1"/>
              <a:t>шардам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7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 понимаете, что так дело не пойдет. Вы хотите как то улучшить ваше взаимодействие. Тогда вы понимаете, что вам нужен единый вход для изменений в файл, и решаете нанять вашего общего друга Петю. Вы договорились, что будете отправлять все новые треки с нужной информацией Пете, а он будет вносить изменения в файл, записывать ваши треки и треки вашего друга. Но когда вы делаете это и днем, ночью Петя становится раздражительным.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741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Вертикальное </a:t>
            </a:r>
            <a:r>
              <a:rPr lang="ru-RU" b="1" dirty="0" err="1">
                <a:effectLst/>
              </a:rPr>
              <a:t>шардирование</a:t>
            </a:r>
            <a:r>
              <a:rPr lang="ru-RU" dirty="0"/>
              <a:t>: Данные разделяются по вертикали, т.е. по столбцам или по определенным типам данных. Каждый </a:t>
            </a:r>
            <a:r>
              <a:rPr lang="ru-RU" dirty="0" err="1"/>
              <a:t>шард</a:t>
            </a:r>
            <a:r>
              <a:rPr lang="ru-RU" dirty="0"/>
              <a:t> содержит определенные столбцы или типы данных.</a:t>
            </a:r>
          </a:p>
          <a:p>
            <a:endParaRPr lang="ru-RU" dirty="0"/>
          </a:p>
          <a:p>
            <a:r>
              <a:rPr lang="ru-RU" b="1" dirty="0"/>
              <a:t>Преимущества </a:t>
            </a:r>
            <a:r>
              <a:rPr lang="ru-RU" b="1" dirty="0" err="1"/>
              <a:t>шардирования</a:t>
            </a:r>
            <a:r>
              <a:rPr lang="ru-RU" b="1" dirty="0"/>
              <a:t>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Улучшение производительности</a:t>
            </a:r>
            <a:r>
              <a:rPr lang="ru-RU" dirty="0"/>
              <a:t>: Распределение нагрузки по нескольким </a:t>
            </a:r>
            <a:r>
              <a:rPr lang="ru-RU" dirty="0" err="1"/>
              <a:t>шардам</a:t>
            </a:r>
            <a:r>
              <a:rPr lang="ru-RU" dirty="0"/>
              <a:t> может улучшить общую производительность системы, так как каждый </a:t>
            </a:r>
            <a:r>
              <a:rPr lang="ru-RU" dirty="0" err="1"/>
              <a:t>шард</a:t>
            </a:r>
            <a:r>
              <a:rPr lang="ru-RU" dirty="0"/>
              <a:t> обрабатывает меньшую часть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Масштабируемость</a:t>
            </a:r>
            <a:r>
              <a:rPr lang="ru-RU" dirty="0"/>
              <a:t>: </a:t>
            </a:r>
            <a:r>
              <a:rPr lang="ru-RU" dirty="0" err="1"/>
              <a:t>Шардирование</a:t>
            </a:r>
            <a:r>
              <a:rPr lang="ru-RU" dirty="0"/>
              <a:t> позволяет легко добавлять новые </a:t>
            </a:r>
            <a:r>
              <a:rPr lang="ru-RU" dirty="0" err="1"/>
              <a:t>шарды</a:t>
            </a:r>
            <a:r>
              <a:rPr lang="ru-RU" dirty="0"/>
              <a:t> для увеличения пропускной способности и хранилища.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Отказоустойчивость</a:t>
            </a:r>
            <a:r>
              <a:rPr lang="ru-RU" dirty="0"/>
              <a:t>: Если один </a:t>
            </a:r>
            <a:r>
              <a:rPr lang="ru-RU" dirty="0" err="1"/>
              <a:t>шард</a:t>
            </a:r>
            <a:r>
              <a:rPr lang="ru-RU" dirty="0"/>
              <a:t> выходит из строя, остальные </a:t>
            </a:r>
            <a:r>
              <a:rPr lang="ru-RU" dirty="0" err="1"/>
              <a:t>шарды</a:t>
            </a:r>
            <a:r>
              <a:rPr lang="ru-RU" dirty="0"/>
              <a:t> продолжают работать, что улучшает доступность системы.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Распределение нагрузки</a:t>
            </a:r>
            <a:r>
              <a:rPr lang="ru-RU" dirty="0"/>
              <a:t>: </a:t>
            </a:r>
            <a:r>
              <a:rPr lang="ru-RU" dirty="0" err="1"/>
              <a:t>Шардирование</a:t>
            </a:r>
            <a:r>
              <a:rPr lang="ru-RU" dirty="0"/>
              <a:t> может помочь распределить нагрузку на чтение и запись, так как запросы могут быть направлены на разные </a:t>
            </a:r>
            <a:r>
              <a:rPr lang="ru-RU" dirty="0" err="1"/>
              <a:t>шарды</a:t>
            </a:r>
            <a:r>
              <a:rPr lang="ru-RU" dirty="0"/>
              <a:t>.</a:t>
            </a:r>
          </a:p>
          <a:p>
            <a:r>
              <a:rPr lang="ru-RU" b="1" dirty="0"/>
              <a:t>Недостатки </a:t>
            </a:r>
            <a:r>
              <a:rPr lang="ru-RU" b="1" dirty="0" err="1"/>
              <a:t>шардирования</a:t>
            </a:r>
            <a:r>
              <a:rPr lang="ru-RU" b="1" dirty="0"/>
              <a:t>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Сложность</a:t>
            </a:r>
            <a:r>
              <a:rPr lang="ru-RU" dirty="0"/>
              <a:t>: </a:t>
            </a:r>
            <a:r>
              <a:rPr lang="ru-RU" dirty="0" err="1"/>
              <a:t>Шардирование</a:t>
            </a:r>
            <a:r>
              <a:rPr lang="ru-RU" dirty="0"/>
              <a:t> добавляет сложности в архитектуру системы и требует дополнительных инструментов и технологий для управления </a:t>
            </a:r>
            <a:r>
              <a:rPr lang="ru-RU" dirty="0" err="1"/>
              <a:t>шардами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Требования к сети</a:t>
            </a:r>
            <a:r>
              <a:rPr lang="ru-RU" dirty="0"/>
              <a:t>: </a:t>
            </a:r>
            <a:r>
              <a:rPr lang="ru-RU" dirty="0" err="1"/>
              <a:t>Шардирование</a:t>
            </a:r>
            <a:r>
              <a:rPr lang="ru-RU" dirty="0"/>
              <a:t> может увеличить сетевую нагрузку, так как данные должны передаваться между </a:t>
            </a:r>
            <a:r>
              <a:rPr lang="ru-RU" dirty="0" err="1"/>
              <a:t>шардами</a:t>
            </a:r>
            <a:r>
              <a:rPr lang="ru-RU" dirty="0"/>
              <a:t> для выполнения некоторых операций.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Сложности в запросах</a:t>
            </a:r>
            <a:r>
              <a:rPr lang="ru-RU" dirty="0"/>
              <a:t>: Некоторые типы запросов могут быть сложными или невозможными для выполнения, если они требуют данных из нескольких </a:t>
            </a:r>
            <a:r>
              <a:rPr lang="ru-RU" dirty="0" err="1"/>
              <a:t>шардов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03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Таблица измерений (</a:t>
            </a:r>
            <a:r>
              <a:rPr lang="en" dirty="0"/>
              <a:t>Dimension Table) — </a:t>
            </a:r>
            <a:r>
              <a:rPr lang="ru-RU" dirty="0"/>
              <a:t>это концепция, используемая в моделировании данных для хранения атрибутов, которые описывают различные аспекты бизнес-сущностей в системе хранения данных.</a:t>
            </a:r>
          </a:p>
          <a:p>
            <a:r>
              <a:rPr lang="ru-RU" dirty="0"/>
              <a:t>Таблица измерений содержит атрибуты, которые описывают различные аспекты данных. Эти атрибуты обычно являются категориальными и могут быть использованы для группировки или фильтрации данных. Примером может служить таблица "Продукты", где каждый продукт может быть описан различными атрибутами, такими как "Категория", "Бренд", "Цена" и т.д.</a:t>
            </a:r>
          </a:p>
          <a:p>
            <a:r>
              <a:rPr lang="ru-RU" b="1" dirty="0"/>
              <a:t>Особенности таблиц измерений: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Нормализованные данные</a:t>
            </a:r>
            <a:r>
              <a:rPr lang="ru-RU" dirty="0"/>
              <a:t>: Таблицы измерений обычно нормализованы, что означает, что они содержат минимальное количество </a:t>
            </a:r>
            <a:r>
              <a:rPr lang="ru-RU" dirty="0" err="1"/>
              <a:t>дублирующихся</a:t>
            </a:r>
            <a:r>
              <a:rPr lang="ru-RU" dirty="0"/>
              <a:t>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Связь с фактами</a:t>
            </a:r>
            <a:r>
              <a:rPr lang="ru-RU" dirty="0"/>
              <a:t>: Таблицы измерений связаны с таблицами фактов через ключи, которые позволяют анализировать данные по различным измерениям.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Изменяемость</a:t>
            </a:r>
            <a:r>
              <a:rPr lang="ru-RU" dirty="0"/>
              <a:t>: Данные в таблицах измерений могут изменяться со временем, и для отслеживания этих изменений могут использоваться дополнительные таблицы, такие как таблицы изменений.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217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Таблица фактов содержит числовые данные, которые могут быть измерены и анализированы. Она связывает таблицы измерений с конкретными значениями, позволяя проводить анализ и выводы на основе этих данных. Примером может служить таблица "Продажи", где каждая строка представляет собой продажу конкретного продукта, а столбцы содержат количество проданных единиц, цену продажи и дату продажи.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637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Структура "Звезда" (</a:t>
            </a:r>
            <a:r>
              <a:rPr lang="en" dirty="0"/>
              <a:t>Star Schema) </a:t>
            </a:r>
            <a:r>
              <a:rPr lang="ru-RU" dirty="0"/>
              <a:t>является одной из наиболее распространенных схем организации данных в </a:t>
            </a:r>
            <a:r>
              <a:rPr lang="en" dirty="0"/>
              <a:t>Data Warehouse. </a:t>
            </a:r>
            <a:r>
              <a:rPr lang="ru-RU" dirty="0"/>
              <a:t>Она представляет собой модель, в которой данные организованы таким образом, что </a:t>
            </a:r>
            <a:r>
              <a:rPr lang="ru-RU" dirty="0" err="1"/>
              <a:t>фактовая</a:t>
            </a:r>
            <a:r>
              <a:rPr lang="ru-RU" dirty="0"/>
              <a:t> таблица находится в центре, а таблицы измерений окружают ее, образуя звезду. Эта структура облегчает выполнение запросов и анализа данных, так как она упрощает навигацию и доступ к данным.</a:t>
            </a:r>
          </a:p>
          <a:p>
            <a:r>
              <a:rPr lang="ru-RU" b="1" dirty="0"/>
              <a:t>Основные компоненты структуры "Звезда":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 err="1"/>
              <a:t>Фактовая</a:t>
            </a:r>
            <a:r>
              <a:rPr lang="ru-RU" b="1" dirty="0"/>
              <a:t> таблица (</a:t>
            </a:r>
            <a:r>
              <a:rPr lang="en" b="1" dirty="0"/>
              <a:t>Fact Table)</a:t>
            </a:r>
            <a:r>
              <a:rPr lang="en" dirty="0"/>
              <a:t>: </a:t>
            </a:r>
            <a:r>
              <a:rPr lang="ru-RU" dirty="0"/>
              <a:t>Содержит числовые данные, которые могут быть измерены и анализированы. Каждая строка в </a:t>
            </a:r>
            <a:r>
              <a:rPr lang="ru-RU" dirty="0" err="1"/>
              <a:t>фактовой</a:t>
            </a:r>
            <a:r>
              <a:rPr lang="ru-RU" dirty="0"/>
              <a:t> таблице представляет собой отдельный факт (например, продажу товара).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Таблицы измерений (</a:t>
            </a:r>
            <a:r>
              <a:rPr lang="en" b="1" dirty="0"/>
              <a:t>Dimension Tables)</a:t>
            </a:r>
            <a:r>
              <a:rPr lang="en" dirty="0"/>
              <a:t>: </a:t>
            </a:r>
            <a:r>
              <a:rPr lang="ru-RU" dirty="0"/>
              <a:t>Содержат атрибуты, описывающие различные аспекты данных. Таблицы измерений связываются с </a:t>
            </a:r>
            <a:r>
              <a:rPr lang="ru-RU" dirty="0" err="1"/>
              <a:t>фактовой</a:t>
            </a:r>
            <a:r>
              <a:rPr lang="ru-RU" dirty="0"/>
              <a:t> таблицей через внешние ключи.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Связующие таблицы (</a:t>
            </a:r>
            <a:r>
              <a:rPr lang="en" b="1" dirty="0"/>
              <a:t>Bridge Tables)</a:t>
            </a:r>
            <a:r>
              <a:rPr lang="en" dirty="0"/>
              <a:t>: </a:t>
            </a:r>
            <a:r>
              <a:rPr lang="ru-RU" dirty="0"/>
              <a:t>Используются для связывания двух таблиц измерений, которые не имеют прямой связи между собой.</a:t>
            </a:r>
          </a:p>
          <a:p>
            <a:pPr>
              <a:buFont typeface="+mj-lt"/>
              <a:buAutoNum type="arabicPeriod"/>
            </a:pPr>
            <a:endParaRPr lang="ru-RU" dirty="0"/>
          </a:p>
          <a:p>
            <a:r>
              <a:rPr lang="ru-RU" b="1" dirty="0"/>
              <a:t>Характеристики схемы звезды: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Каждое измерение в звездообразной схеме представлено единственной одномерной таблицей.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Таблица измерений должна содержать набор атрибутов.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Таблица измерений присоединяется к таблице фактов с помощью внешнего ключа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Таблица измерений не соединена друг с другом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Таблица фактов будет содержать ключ и меру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Схема Звезда проста для понимания и обеспечивает оптимальное использование диска.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Таблицы измерений </a:t>
            </a:r>
            <a:r>
              <a:rPr lang="ru-RU" b="1" dirty="0"/>
              <a:t>не нормализованы</a:t>
            </a:r>
            <a:endParaRPr lang="ru-RU" dirty="0"/>
          </a:p>
          <a:p>
            <a:pPr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611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Структура "Снежинка" (</a:t>
            </a:r>
            <a:r>
              <a:rPr lang="en" dirty="0"/>
              <a:t>Snowflake Schema) </a:t>
            </a:r>
            <a:r>
              <a:rPr lang="ru-RU" dirty="0"/>
              <a:t>является расширением структуры "Звезда" и используется для улучшения производительности и эффективности хранения данных в </a:t>
            </a:r>
            <a:r>
              <a:rPr lang="en" dirty="0"/>
              <a:t>Data Warehouse. </a:t>
            </a:r>
            <a:r>
              <a:rPr lang="ru-RU" dirty="0"/>
              <a:t>В этой структуре, таблицы измерений могут быть разделены на более мелкие таблицы, которые содержат подмножество атрибутов из исходной таблицы измерений. Это позволяет уменьшить объем данных, которые необходимо обрабатывать при выполнении запросов, и улучшить производительность системы.</a:t>
            </a:r>
          </a:p>
          <a:p>
            <a:r>
              <a:rPr lang="ru-RU" dirty="0"/>
              <a:t>В следующем примере Категория нормализуется в отдельную таблицу.</a:t>
            </a:r>
          </a:p>
          <a:p>
            <a:endParaRPr lang="ru-RU" dirty="0"/>
          </a:p>
          <a:p>
            <a:r>
              <a:rPr lang="ru-RU" b="1" dirty="0"/>
              <a:t>Характеристики схемы «Снежинка»: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Основное преимущество схемы «снежинка» – использование меньшего дискового пространства.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Проще реализовать измерение добавляется в схему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Из-за нескольких таблиц производительность запросов снижается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Основная проблема, с которой вы столкнетесь при использовании схемы «снежинка», заключается в том, что вам нужно выполнять больше усилий по обслуживанию из-за большего количества таблиц поиска.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822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hanging Dimension) — </a:t>
            </a:r>
            <a:r>
              <a:rPr lang="ru-RU" dirty="0"/>
              <a:t>это концепция, используемая в моделировании данных для описания изменений в атрибутах измерений со временем. В контексте </a:t>
            </a:r>
            <a:r>
              <a:rPr lang="en" dirty="0"/>
              <a:t>Data Warehousing </a:t>
            </a:r>
            <a:r>
              <a:rPr lang="ru-RU" dirty="0"/>
              <a:t>и </a:t>
            </a:r>
            <a:r>
              <a:rPr lang="en" dirty="0"/>
              <a:t>OLAP, SCD </a:t>
            </a:r>
            <a:r>
              <a:rPr lang="ru-RU" dirty="0"/>
              <a:t>позволяет отслеживать историю изменений атрибутов измерений, что важно для анализа временных трендов и сравнения данных в разное время.</a:t>
            </a:r>
          </a:p>
          <a:p>
            <a:r>
              <a:rPr lang="ru-RU" b="1" dirty="0"/>
              <a:t>Виды </a:t>
            </a:r>
            <a:r>
              <a:rPr lang="en" b="1" dirty="0"/>
              <a:t>SCD:</a:t>
            </a:r>
            <a:endParaRPr lang="en" dirty="0"/>
          </a:p>
          <a:p>
            <a:pPr>
              <a:buFont typeface="+mj-lt"/>
              <a:buAutoNum type="arabicPeriod"/>
            </a:pPr>
            <a:r>
              <a:rPr lang="en" b="1" dirty="0"/>
              <a:t>Type 0 (No Change)</a:t>
            </a:r>
            <a:r>
              <a:rPr lang="en" dirty="0"/>
              <a:t>: </a:t>
            </a:r>
            <a:r>
              <a:rPr lang="ru-RU" dirty="0"/>
              <a:t>Атрибуты измерения не изменяются. Если значение атрибута изменяется, это считается ошибкой.</a:t>
            </a:r>
          </a:p>
          <a:p>
            <a:pPr>
              <a:buFont typeface="+mj-lt"/>
              <a:buAutoNum type="arabicPeriod"/>
            </a:pPr>
            <a:r>
              <a:rPr lang="en" b="1" dirty="0"/>
              <a:t>Type 1 (Overwrite)</a:t>
            </a:r>
            <a:r>
              <a:rPr lang="en" dirty="0"/>
              <a:t>: </a:t>
            </a:r>
            <a:r>
              <a:rPr lang="ru-RU" dirty="0"/>
              <a:t>Когда атрибут изменяется, старое значение полностью заменяется новым значением. В таблице измерений сохраняется только последнее значение.</a:t>
            </a:r>
          </a:p>
          <a:p>
            <a:pPr>
              <a:buFont typeface="+mj-lt"/>
              <a:buAutoNum type="arabicPeriod"/>
            </a:pPr>
            <a:r>
              <a:rPr lang="en" b="1" dirty="0"/>
              <a:t>Type 2 (Append)</a:t>
            </a:r>
            <a:r>
              <a:rPr lang="en" dirty="0"/>
              <a:t>: </a:t>
            </a:r>
            <a:r>
              <a:rPr lang="ru-RU" dirty="0"/>
              <a:t>Когда атрибут изменяется, новое значение добавляется в таблицу измерений, сохраняя историю изменений. Каждое новое значение получает уникальный идентификатор, и старые значения остаются в таблице.</a:t>
            </a:r>
          </a:p>
          <a:p>
            <a:pPr>
              <a:buFont typeface="+mj-lt"/>
              <a:buAutoNum type="arabicPeriod"/>
            </a:pPr>
            <a:r>
              <a:rPr lang="en" b="1" dirty="0"/>
              <a:t>Type 3 (Consolidated)</a:t>
            </a:r>
            <a:r>
              <a:rPr lang="en" dirty="0"/>
              <a:t>: </a:t>
            </a:r>
            <a:r>
              <a:rPr lang="ru-RU" dirty="0"/>
              <a:t>К медленно меняющимся измерениям третьего типа относятся те измерения, в которых поддерживается отслеживание изменений данных во времени путем добавления в структуру таблиц полей, хранящих предыдущие значения.</a:t>
            </a:r>
          </a:p>
          <a:p>
            <a:r>
              <a:rPr lang="ru-RU" b="1" dirty="0"/>
              <a:t>Отличия между видами </a:t>
            </a:r>
            <a:r>
              <a:rPr lang="en" b="1" dirty="0"/>
              <a:t>SCD:</a:t>
            </a:r>
            <a:endParaRPr lang="en" dirty="0"/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Type 0</a:t>
            </a:r>
            <a:r>
              <a:rPr lang="en" dirty="0"/>
              <a:t>: </a:t>
            </a:r>
            <a:r>
              <a:rPr lang="ru-RU" dirty="0"/>
              <a:t>Не позволяет изменять данные, что может быть полезно для контроля качества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Type 1</a:t>
            </a:r>
            <a:r>
              <a:rPr lang="en" dirty="0"/>
              <a:t>: </a:t>
            </a:r>
            <a:r>
              <a:rPr lang="ru-RU" dirty="0"/>
              <a:t>Простой подход, но не позволяет отслеживать историю изменений.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Type 2</a:t>
            </a:r>
            <a:r>
              <a:rPr lang="en" dirty="0"/>
              <a:t>: </a:t>
            </a:r>
            <a:r>
              <a:rPr lang="ru-RU" dirty="0"/>
              <a:t>Позволяет отслеживать историю изменений, но требует больше места для хранения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Type 3</a:t>
            </a:r>
            <a:r>
              <a:rPr lang="en" dirty="0"/>
              <a:t>: </a:t>
            </a:r>
            <a:r>
              <a:rPr lang="ru-RU" dirty="0"/>
              <a:t>Позволяет отслеживать историю изменений и сохранять старые значения для анализа, но требует сложного управления данными.</a:t>
            </a:r>
          </a:p>
          <a:p>
            <a:r>
              <a:rPr lang="ru-RU" b="1" dirty="0"/>
              <a:t>Когда используются </a:t>
            </a:r>
            <a:r>
              <a:rPr lang="en" b="1" dirty="0"/>
              <a:t>SCD:</a:t>
            </a:r>
            <a:endParaRPr lang="en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Анализ временных трендов</a:t>
            </a:r>
            <a:r>
              <a:rPr lang="ru-RU" dirty="0"/>
              <a:t>: </a:t>
            </a:r>
            <a:r>
              <a:rPr lang="en" dirty="0"/>
              <a:t>SCD </a:t>
            </a:r>
            <a:r>
              <a:rPr lang="ru-RU" dirty="0"/>
              <a:t>позволяет анализировать, как изменяются атрибуты измерений со временем, что важно для прогнозирования и принятия решений на основе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Сравнение данных</a:t>
            </a:r>
            <a:r>
              <a:rPr lang="ru-RU" dirty="0"/>
              <a:t>: </a:t>
            </a:r>
            <a:r>
              <a:rPr lang="en" dirty="0"/>
              <a:t>SCD </a:t>
            </a:r>
            <a:r>
              <a:rPr lang="ru-RU" dirty="0"/>
              <a:t>позволяет сравнивать данные в разное время, что полезно для отслеживания изменений в бизнес-процессах.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Исторический анализ</a:t>
            </a:r>
            <a:r>
              <a:rPr lang="ru-RU" dirty="0"/>
              <a:t>: </a:t>
            </a:r>
            <a:r>
              <a:rPr lang="en" dirty="0"/>
              <a:t>SCD </a:t>
            </a:r>
            <a:r>
              <a:rPr lang="ru-RU" dirty="0"/>
              <a:t>позволяет проводить исторический анализ, отслеживая изменения в атрибутах измерений.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358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SCD Type 0 (No Change) — </a:t>
            </a:r>
            <a:r>
              <a:rPr lang="ru-RU" dirty="0"/>
              <a:t>это подход к управлению изменениями в атрибутах измерений, который не позволяет изменять данные после их первоначального ввода. Если значение атрибута изменяется, это считается ошибкой. Этот подход обычно используется в системах, где требуется строгая согласованность данных и где изменения атрибутов измерений считаются недопустимыми.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этом примере </a:t>
            </a:r>
            <a:r>
              <a:rPr lang="en" dirty="0" err="1"/>
              <a:t>CustomerID</a:t>
            </a:r>
            <a:r>
              <a:rPr lang="en" dirty="0"/>
              <a:t> — </a:t>
            </a:r>
            <a:r>
              <a:rPr lang="ru-RU" dirty="0"/>
              <a:t>это уникальный идентификатор клиента, </a:t>
            </a:r>
            <a:r>
              <a:rPr lang="en" dirty="0"/>
              <a:t>FirstName </a:t>
            </a:r>
            <a:r>
              <a:rPr lang="ru-RU" dirty="0"/>
              <a:t>и </a:t>
            </a:r>
            <a:r>
              <a:rPr lang="en" dirty="0" err="1"/>
              <a:t>LastName</a:t>
            </a:r>
            <a:r>
              <a:rPr lang="en" dirty="0"/>
              <a:t> — </a:t>
            </a:r>
            <a:r>
              <a:rPr lang="ru-RU" dirty="0"/>
              <a:t>атрибуты, которые не должны изменяться. Если попытка изменить любое из этих значений будет сделана, система должна обработать это как ошибку или предупреждение, в зависимости от конфигурации системы.</a:t>
            </a:r>
          </a:p>
          <a:p>
            <a:r>
              <a:rPr lang="ru-RU" dirty="0"/>
              <a:t>Такой подход обеспечивает высокую степень согласованности данных, но он также ограничивает гибкость и может не подходить для сценариев, где изменения атрибутов измерений являются нормальным явлением.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922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SCD Type 1 (Overwrite) — </a:t>
            </a:r>
            <a:r>
              <a:rPr lang="ru-RU" dirty="0"/>
              <a:t>это подход к управлению изменениями в атрибутах измерений, который заменяет старое значение новым значением, когда происходит изменение. В этом подходе, когда атрибут изменяется, старое значение полностью заменяется новым значением, и в таблице измерений сохраняется только последнее значение.</a:t>
            </a:r>
            <a:endParaRPr lang="en-US" dirty="0"/>
          </a:p>
          <a:p>
            <a:r>
              <a:rPr lang="ru-RU" dirty="0"/>
              <a:t>Если, например, </a:t>
            </a:r>
            <a:r>
              <a:rPr lang="en" dirty="0" err="1">
                <a:solidFill>
                  <a:srgbClr val="EB5757"/>
                </a:solidFill>
                <a:effectLst/>
                <a:latin typeface="SFMono-Regular"/>
              </a:rPr>
              <a:t>LastName</a:t>
            </a:r>
            <a:r>
              <a:rPr lang="en" dirty="0"/>
              <a:t> </a:t>
            </a:r>
            <a:r>
              <a:rPr lang="ru-RU" dirty="0"/>
              <a:t>для </a:t>
            </a:r>
            <a:r>
              <a:rPr lang="en" dirty="0" err="1">
                <a:solidFill>
                  <a:srgbClr val="EB5757"/>
                </a:solidFill>
                <a:effectLst/>
                <a:latin typeface="SFMono-Regular"/>
              </a:rPr>
              <a:t>CustomerID</a:t>
            </a:r>
            <a:r>
              <a:rPr lang="en" dirty="0"/>
              <a:t> 1 </a:t>
            </a:r>
            <a:r>
              <a:rPr lang="ru-RU" dirty="0"/>
              <a:t>изменяется с "</a:t>
            </a:r>
            <a:r>
              <a:rPr lang="en" dirty="0"/>
              <a:t>Doe" </a:t>
            </a:r>
            <a:r>
              <a:rPr lang="ru-RU" dirty="0"/>
              <a:t>на "</a:t>
            </a:r>
            <a:r>
              <a:rPr lang="en" dirty="0"/>
              <a:t>Smith", </a:t>
            </a:r>
            <a:r>
              <a:rPr lang="ru-RU" dirty="0"/>
              <a:t>то в таблице измерений будет обновлено только это значение:</a:t>
            </a:r>
            <a:endParaRPr lang="en-US" dirty="0"/>
          </a:p>
          <a:p>
            <a:r>
              <a:rPr lang="ru-RU" dirty="0"/>
              <a:t>В этом случае старое значение "</a:t>
            </a:r>
            <a:r>
              <a:rPr lang="en" dirty="0"/>
              <a:t>Doe" </a:t>
            </a:r>
            <a:r>
              <a:rPr lang="ru-RU" dirty="0"/>
              <a:t>полностью заменяется новым значением "</a:t>
            </a:r>
            <a:r>
              <a:rPr lang="en" dirty="0"/>
              <a:t>Smith", </a:t>
            </a:r>
            <a:r>
              <a:rPr lang="ru-RU" dirty="0"/>
              <a:t>и в таблице измерений сохраняется только последнее значение. Этот подход прост в реализации, но он не позволяет отслеживать историю изменений атрибутов измерений.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589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SCD Type 2 (Append) — </a:t>
            </a:r>
            <a:r>
              <a:rPr lang="ru-RU" dirty="0"/>
              <a:t>это подход к управлению изменениями в атрибутах измерений, который позволяет сохранять историю изменений атрибутов. В этом подходе, когда атрибут изменяется, новое значение добавляется в таблицу измерений, сохраняя историю изменений. Каждое новое значение получает уникальный идентификатор, и старые значения остаются в таблице.</a:t>
            </a:r>
            <a:endParaRPr lang="en-US" dirty="0"/>
          </a:p>
          <a:p>
            <a:r>
              <a:rPr lang="ru-RU" dirty="0"/>
              <a:t>В этом примере </a:t>
            </a:r>
            <a:r>
              <a:rPr lang="en" dirty="0" err="1"/>
              <a:t>CustomerID</a:t>
            </a:r>
            <a:r>
              <a:rPr lang="en" dirty="0"/>
              <a:t> — </a:t>
            </a:r>
            <a:r>
              <a:rPr lang="ru-RU" dirty="0"/>
              <a:t>это уникальный идентификатор клиента, </a:t>
            </a:r>
            <a:r>
              <a:rPr lang="en" dirty="0"/>
              <a:t>FirstName </a:t>
            </a:r>
            <a:r>
              <a:rPr lang="ru-RU" dirty="0"/>
              <a:t>и </a:t>
            </a:r>
            <a:r>
              <a:rPr lang="en" dirty="0" err="1"/>
              <a:t>LastName</a:t>
            </a:r>
            <a:r>
              <a:rPr lang="en" dirty="0"/>
              <a:t> — </a:t>
            </a:r>
            <a:r>
              <a:rPr lang="ru-RU" dirty="0"/>
              <a:t>атрибуты, которые могут изменяться, а </a:t>
            </a:r>
            <a:r>
              <a:rPr lang="en" dirty="0" err="1"/>
              <a:t>EffectiveDate</a:t>
            </a:r>
            <a:r>
              <a:rPr lang="en" dirty="0"/>
              <a:t> — </a:t>
            </a:r>
            <a:r>
              <a:rPr lang="ru-RU" dirty="0"/>
              <a:t>дата, с которой новое значение атрибута становится активным.</a:t>
            </a:r>
          </a:p>
          <a:p>
            <a:r>
              <a:rPr lang="ru-RU" dirty="0"/>
              <a:t>Когда атрибут </a:t>
            </a:r>
            <a:r>
              <a:rPr lang="en" dirty="0" err="1"/>
              <a:t>LastName</a:t>
            </a:r>
            <a:r>
              <a:rPr lang="en" dirty="0"/>
              <a:t> </a:t>
            </a:r>
            <a:r>
              <a:rPr lang="ru-RU" dirty="0"/>
              <a:t>изменяется с "</a:t>
            </a:r>
            <a:r>
              <a:rPr lang="en" dirty="0"/>
              <a:t>Doe" </a:t>
            </a:r>
            <a:r>
              <a:rPr lang="ru-RU" dirty="0"/>
              <a:t>на "</a:t>
            </a:r>
            <a:r>
              <a:rPr lang="en" dirty="0"/>
              <a:t>Smith" 2020-03-01, </a:t>
            </a:r>
            <a:r>
              <a:rPr lang="ru-RU" dirty="0"/>
              <a:t>новое значение добавляется в таблицу, и дата </a:t>
            </a:r>
            <a:r>
              <a:rPr lang="en" dirty="0" err="1"/>
              <a:t>EffectiveDate</a:t>
            </a:r>
            <a:r>
              <a:rPr lang="en" dirty="0"/>
              <a:t> </a:t>
            </a:r>
            <a:r>
              <a:rPr lang="ru-RU" dirty="0"/>
              <a:t>устанавливается на дату изменения. Старое значение остается в таблице с датой </a:t>
            </a:r>
            <a:r>
              <a:rPr lang="en" dirty="0" err="1"/>
              <a:t>EffectiveDate</a:t>
            </a:r>
            <a:r>
              <a:rPr lang="en" dirty="0"/>
              <a:t>, </a:t>
            </a:r>
            <a:r>
              <a:rPr lang="ru-RU" dirty="0"/>
              <a:t>которая указывает на период, когда оно было активным.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390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SCD Type 3 (Consolidated). </a:t>
            </a:r>
            <a:r>
              <a:rPr lang="ru-RU" dirty="0"/>
              <a:t>К медленно меняющимся измерениям третьего типа относятся те измерения, в которых поддерживается отслеживание изменений данных во времени путем добавления в структуру таблиц полей, хранящих предыдущие значения.</a:t>
            </a:r>
          </a:p>
          <a:p>
            <a:r>
              <a:rPr lang="ru-RU" dirty="0"/>
              <a:t>Если </a:t>
            </a:r>
            <a:r>
              <a:rPr lang="en" dirty="0"/>
              <a:t>SCD Type 2 </a:t>
            </a:r>
            <a:r>
              <a:rPr lang="ru-RU" dirty="0"/>
              <a:t>позволяет отслеживать неограниченное число изменений, то в </a:t>
            </a:r>
            <a:r>
              <a:rPr lang="en" dirty="0"/>
              <a:t>SCD Type 3 </a:t>
            </a:r>
            <a:r>
              <a:rPr lang="ru-RU" dirty="0"/>
              <a:t>количество отслеживаемых изменений ограничивается количеством дополнительных полей.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этом примере </a:t>
            </a:r>
            <a:r>
              <a:rPr lang="en" dirty="0" err="1"/>
              <a:t>CustomerID</a:t>
            </a:r>
            <a:r>
              <a:rPr lang="en" dirty="0"/>
              <a:t> — </a:t>
            </a:r>
            <a:r>
              <a:rPr lang="ru-RU" dirty="0"/>
              <a:t>это уникальный идентификатор клиента,  </a:t>
            </a:r>
            <a:r>
              <a:rPr lang="en" dirty="0" err="1"/>
              <a:t>LastName</a:t>
            </a:r>
            <a:r>
              <a:rPr lang="en" dirty="0"/>
              <a:t> — </a:t>
            </a:r>
            <a:r>
              <a:rPr lang="ru-RU" dirty="0"/>
              <a:t>атрибут, который может изменяться, в </a:t>
            </a:r>
            <a:r>
              <a:rPr lang="en" dirty="0" err="1"/>
              <a:t>PrevLastName</a:t>
            </a:r>
            <a:r>
              <a:rPr lang="en" dirty="0"/>
              <a:t>- </a:t>
            </a:r>
            <a:r>
              <a:rPr lang="ru-RU" dirty="0"/>
              <a:t>хранится предыдущее значение изменяющегося атрибута, а </a:t>
            </a:r>
            <a:r>
              <a:rPr lang="en" dirty="0" err="1"/>
              <a:t>EffectiveDate</a:t>
            </a:r>
            <a:r>
              <a:rPr lang="en" dirty="0"/>
              <a:t> — </a:t>
            </a:r>
            <a:r>
              <a:rPr lang="ru-RU" dirty="0"/>
              <a:t>дата, с которой новое значение атрибута становится активным.</a:t>
            </a:r>
          </a:p>
          <a:p>
            <a:r>
              <a:rPr lang="ru-RU" dirty="0"/>
              <a:t>Когда атрибут </a:t>
            </a:r>
            <a:r>
              <a:rPr lang="en" dirty="0" err="1"/>
              <a:t>LastName</a:t>
            </a:r>
            <a:r>
              <a:rPr lang="en" dirty="0"/>
              <a:t> </a:t>
            </a:r>
            <a:r>
              <a:rPr lang="ru-RU" dirty="0"/>
              <a:t>изменяется с "</a:t>
            </a:r>
            <a:r>
              <a:rPr lang="en" dirty="0"/>
              <a:t>Doe" </a:t>
            </a:r>
            <a:r>
              <a:rPr lang="ru-RU" dirty="0"/>
              <a:t>на "</a:t>
            </a:r>
            <a:r>
              <a:rPr lang="en" dirty="0"/>
              <a:t>Smith" 2020-03-01, </a:t>
            </a:r>
            <a:r>
              <a:rPr lang="ru-RU" dirty="0"/>
              <a:t>новое значение добавляется в таблицу, и дата </a:t>
            </a:r>
            <a:r>
              <a:rPr lang="en" dirty="0" err="1"/>
              <a:t>EffectiveDate</a:t>
            </a:r>
            <a:r>
              <a:rPr lang="en" dirty="0"/>
              <a:t> </a:t>
            </a:r>
            <a:r>
              <a:rPr lang="ru-RU" dirty="0"/>
              <a:t>устанавливается на дату изменения.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19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концепции базы данных и система управления базами данных.</a:t>
            </a:r>
          </a:p>
          <a:p>
            <a:r>
              <a:rPr lang="ru-RU" dirty="0"/>
              <a:t>База данных — это набор данных, организованных каким-то способом.</a:t>
            </a:r>
          </a:p>
          <a:p>
            <a:r>
              <a:rPr lang="ru-RU" dirty="0"/>
              <a:t>СУБД — комплекс программ, позволяющих создать базу данных и манипулировать данными, то есть выполнять операции вставки, обновления, удаление, выбора. СУБД обеспечивает безопасность, надёжность хранения и целостность данных, а также предоставляет средства для администрирования БД.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383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Нереляционные</a:t>
            </a:r>
            <a:r>
              <a:rPr lang="ru-RU" dirty="0"/>
              <a:t> базы данных (</a:t>
            </a:r>
            <a:r>
              <a:rPr lang="en" dirty="0"/>
              <a:t>NoSQL, </a:t>
            </a:r>
            <a:r>
              <a:rPr lang="ru-RU" dirty="0"/>
              <a:t>от англ. "</a:t>
            </a:r>
            <a:r>
              <a:rPr lang="en" dirty="0"/>
              <a:t>Not Only SQL") — </a:t>
            </a:r>
            <a:r>
              <a:rPr lang="ru-RU" dirty="0"/>
              <a:t>это класс баз данных, которые не используют традиционную реляционную модель данных, основанную на таблицах, строках и столбцах, как это делают реляционные базы данных. Вместо этого </a:t>
            </a:r>
            <a:r>
              <a:rPr lang="ru-RU" dirty="0" err="1"/>
              <a:t>нереляционные</a:t>
            </a:r>
            <a:r>
              <a:rPr lang="ru-RU" dirty="0"/>
              <a:t> базы данных могут использовать различные модели данных, такие как ключ-значение, </a:t>
            </a:r>
            <a:r>
              <a:rPr lang="ru-RU" dirty="0" err="1"/>
              <a:t>документоориентированные</a:t>
            </a:r>
            <a:r>
              <a:rPr lang="ru-RU" dirty="0"/>
              <a:t>, </a:t>
            </a:r>
            <a:r>
              <a:rPr lang="ru-RU" dirty="0" err="1"/>
              <a:t>графовые</a:t>
            </a:r>
            <a:r>
              <a:rPr lang="ru-RU" dirty="0"/>
              <a:t>, </a:t>
            </a:r>
            <a:r>
              <a:rPr lang="ru-RU" dirty="0" err="1"/>
              <a:t>столбцовые</a:t>
            </a:r>
            <a:r>
              <a:rPr lang="ru-RU" dirty="0"/>
              <a:t> и другие.</a:t>
            </a:r>
            <a:endParaRPr lang="en-US" dirty="0"/>
          </a:p>
          <a:p>
            <a:r>
              <a:rPr lang="ru-RU" b="1" dirty="0"/>
              <a:t>Причины, по которым они так называются: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Расширение</a:t>
            </a:r>
            <a:r>
              <a:rPr lang="ru-RU" dirty="0"/>
              <a:t>: Термин "</a:t>
            </a:r>
            <a:r>
              <a:rPr lang="en" dirty="0"/>
              <a:t>NoSQL" </a:t>
            </a:r>
            <a:r>
              <a:rPr lang="ru-RU" dirty="0"/>
              <a:t>был введен для обозначения того, что </a:t>
            </a:r>
            <a:r>
              <a:rPr lang="ru-RU" dirty="0" err="1"/>
              <a:t>нереляционные</a:t>
            </a:r>
            <a:r>
              <a:rPr lang="ru-RU" dirty="0"/>
              <a:t> базы данных не ограничиваются только </a:t>
            </a:r>
            <a:r>
              <a:rPr lang="en" dirty="0"/>
              <a:t>SQL (Structured Query Language) </a:t>
            </a:r>
            <a:r>
              <a:rPr lang="ru-RU" dirty="0"/>
              <a:t>для работы с данными. Они могут использовать другие языки запросов или не использовать язык запросов вообще, в зависимости от модели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Гибкость</a:t>
            </a:r>
            <a:r>
              <a:rPr lang="ru-RU" dirty="0"/>
              <a:t>: </a:t>
            </a:r>
            <a:r>
              <a:rPr lang="ru-RU" dirty="0" err="1"/>
              <a:t>Нереляционные</a:t>
            </a:r>
            <a:r>
              <a:rPr lang="ru-RU" dirty="0"/>
              <a:t> базы данных предлагают большую гибкость в структуре данных, что позволяет легче адаптироваться к изменяющимся требованиям и сценариям использования.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Масштабируемость</a:t>
            </a:r>
            <a:r>
              <a:rPr lang="ru-RU" dirty="0"/>
              <a:t>: Они обычно лучше справляются с большими объемами данных и могут легче масштабироваться по горизонтали (добавление новых серверов), в отличие от традиционных реляционных баз данных, которые часто масштабируются по вертикали (увеличение мощности одного сервера).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Отказ от строгой схемы</a:t>
            </a:r>
            <a:r>
              <a:rPr lang="ru-RU" dirty="0"/>
              <a:t>: В отличие от реляционных баз данных, где данные должны соответствовать определенной схеме, </a:t>
            </a:r>
            <a:r>
              <a:rPr lang="ru-RU" dirty="0" err="1"/>
              <a:t>нереляционные</a:t>
            </a:r>
            <a:r>
              <a:rPr lang="ru-RU" dirty="0"/>
              <a:t> базы данных позволяют более свободное и динамичное управление структурой данных.</a:t>
            </a:r>
          </a:p>
          <a:p>
            <a:r>
              <a:rPr lang="ru-RU" b="1" dirty="0"/>
              <a:t>Причины, по которым они так называются: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Расширение</a:t>
            </a:r>
            <a:r>
              <a:rPr lang="ru-RU" dirty="0"/>
              <a:t>: Термин "</a:t>
            </a:r>
            <a:r>
              <a:rPr lang="en" dirty="0"/>
              <a:t>NoSQL" </a:t>
            </a:r>
            <a:r>
              <a:rPr lang="ru-RU" dirty="0"/>
              <a:t>был введен для обозначения того, что </a:t>
            </a:r>
            <a:r>
              <a:rPr lang="ru-RU" dirty="0" err="1"/>
              <a:t>нереляционные</a:t>
            </a:r>
            <a:r>
              <a:rPr lang="ru-RU" dirty="0"/>
              <a:t> базы данных не ограничиваются только </a:t>
            </a:r>
            <a:r>
              <a:rPr lang="en" dirty="0"/>
              <a:t>SQL (Structured Query Language) </a:t>
            </a:r>
            <a:r>
              <a:rPr lang="ru-RU" dirty="0"/>
              <a:t>для работы с данными. Они могут использовать другие языки запросов или не использовать язык запросов вообще, в зависимости от модели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Гибкость</a:t>
            </a:r>
            <a:r>
              <a:rPr lang="ru-RU" dirty="0"/>
              <a:t>: </a:t>
            </a:r>
            <a:r>
              <a:rPr lang="ru-RU" dirty="0" err="1"/>
              <a:t>Нереляционные</a:t>
            </a:r>
            <a:r>
              <a:rPr lang="ru-RU" dirty="0"/>
              <a:t> базы данных предлагают большую гибкость в структуре данных, что позволяет легче адаптироваться к изменяющимся требованиям и сценариям использования.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Масштабируемость</a:t>
            </a:r>
            <a:r>
              <a:rPr lang="ru-RU" dirty="0"/>
              <a:t>: Они обычно лучше справляются с большими объемами данных и могут легче масштабироваться по горизонтали (добавление новых серверов), в отличие от традиционных реляционных баз данных, которые часто масштабируются по вертикали (увеличение мощности одного сервера).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Отказ от строгой схемы</a:t>
            </a:r>
            <a:r>
              <a:rPr lang="ru-RU" dirty="0"/>
              <a:t>: В отличие от реляционных баз данных, где данные должны соответствовать определенной схеме, </a:t>
            </a:r>
            <a:r>
              <a:rPr lang="ru-RU" dirty="0" err="1"/>
              <a:t>нереляционные</a:t>
            </a:r>
            <a:r>
              <a:rPr lang="ru-RU" dirty="0"/>
              <a:t> базы данных позволяют более свободное и динамичное управление структурой данных.</a:t>
            </a:r>
          </a:p>
          <a:p>
            <a:r>
              <a:rPr lang="ru-RU" b="1" dirty="0"/>
              <a:t>Причины, по которым они так называются: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Расширение</a:t>
            </a:r>
            <a:r>
              <a:rPr lang="ru-RU" dirty="0"/>
              <a:t>: Термин "</a:t>
            </a:r>
            <a:r>
              <a:rPr lang="en" dirty="0"/>
              <a:t>NoSQL" </a:t>
            </a:r>
            <a:r>
              <a:rPr lang="ru-RU" dirty="0"/>
              <a:t>был введен для обозначения того, что </a:t>
            </a:r>
            <a:r>
              <a:rPr lang="ru-RU" dirty="0" err="1"/>
              <a:t>нереляционные</a:t>
            </a:r>
            <a:r>
              <a:rPr lang="ru-RU" dirty="0"/>
              <a:t> базы данных не ограничиваются только </a:t>
            </a:r>
            <a:r>
              <a:rPr lang="en" dirty="0"/>
              <a:t>SQL (Structured Query Language) </a:t>
            </a:r>
            <a:r>
              <a:rPr lang="ru-RU" dirty="0"/>
              <a:t>для работы с данными. Они могут использовать другие языки запросов или не использовать язык запросов вообще, в зависимости от модели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Гибкость</a:t>
            </a:r>
            <a:r>
              <a:rPr lang="ru-RU" dirty="0"/>
              <a:t>: </a:t>
            </a:r>
            <a:r>
              <a:rPr lang="ru-RU" dirty="0" err="1"/>
              <a:t>Нереляционные</a:t>
            </a:r>
            <a:r>
              <a:rPr lang="ru-RU" dirty="0"/>
              <a:t> базы данных предлагают большую гибкость в структуре данных, что позволяет легче адаптироваться к изменяющимся требованиям и сценариям использования.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Масштабируемость</a:t>
            </a:r>
            <a:r>
              <a:rPr lang="ru-RU" dirty="0"/>
              <a:t>: Они обычно лучше справляются с большими объемами данных и могут легче масштабироваться по горизонтали (добавление новых серверов), в отличие от традиционных реляционных баз данных, которые часто масштабируются по вертикали (увеличение мощности одного сервера).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Отказ от строгой схемы</a:t>
            </a:r>
            <a:r>
              <a:rPr lang="ru-RU" dirty="0"/>
              <a:t>: В отличие от реляционных баз данных, где данные должны соответствовать определенной схеме, </a:t>
            </a:r>
            <a:r>
              <a:rPr lang="ru-RU" dirty="0" err="1"/>
              <a:t>нереляционные</a:t>
            </a:r>
            <a:r>
              <a:rPr lang="ru-RU" dirty="0"/>
              <a:t> базы данных позволяют более свободное и динамичное управление структурой данных.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280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Схема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SQL</a:t>
            </a:r>
            <a:r>
              <a:rPr lang="en" dirty="0"/>
              <a:t>: </a:t>
            </a:r>
            <a:r>
              <a:rPr lang="ru-RU" dirty="0"/>
              <a:t>Использует реляционную модель данных, где данные организованы в таблицы с строками и столбцами. Схема данных должна быть определена заранее и обычно строго соблюдается.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NOSQL</a:t>
            </a:r>
            <a:r>
              <a:rPr lang="en" dirty="0"/>
              <a:t>: </a:t>
            </a:r>
            <a:r>
              <a:rPr lang="ru-RU" dirty="0"/>
              <a:t>Может использовать различные модели данных, такие как ключ-значение, </a:t>
            </a:r>
            <a:r>
              <a:rPr lang="ru-RU" dirty="0" err="1"/>
              <a:t>документоориентированные</a:t>
            </a:r>
            <a:r>
              <a:rPr lang="ru-RU" dirty="0"/>
              <a:t>, </a:t>
            </a:r>
            <a:r>
              <a:rPr lang="ru-RU" dirty="0" err="1"/>
              <a:t>графовые</a:t>
            </a:r>
            <a:r>
              <a:rPr lang="ru-RU" dirty="0"/>
              <a:t>, </a:t>
            </a:r>
            <a:r>
              <a:rPr lang="ru-RU" dirty="0" err="1"/>
              <a:t>столбцовые</a:t>
            </a:r>
            <a:r>
              <a:rPr lang="ru-RU" dirty="0"/>
              <a:t> и другие. Схемы данных могут быть более гибкими и динамичными.</a:t>
            </a:r>
          </a:p>
          <a:p>
            <a:r>
              <a:rPr lang="ru-RU" b="1" dirty="0"/>
              <a:t>Масштабируемость: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SQL</a:t>
            </a:r>
            <a:r>
              <a:rPr lang="en" dirty="0"/>
              <a:t>: </a:t>
            </a:r>
            <a:r>
              <a:rPr lang="ru-RU" dirty="0"/>
              <a:t>Обычно масштабируется по вертикали (увеличение мощности одного сервера) и может быть сложнее для горизонтального масштабирования (добавление новых серверов).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NOSQL</a:t>
            </a:r>
            <a:r>
              <a:rPr lang="en" dirty="0"/>
              <a:t>: </a:t>
            </a:r>
            <a:r>
              <a:rPr lang="ru-RU" dirty="0"/>
              <a:t>Обычно лучше справляется с горизонтальным масштабированием, так как данные могут быть распределены по нескольким серверам без необходимости синхронизации схемы данных.</a:t>
            </a:r>
          </a:p>
          <a:p>
            <a:r>
              <a:rPr lang="ru-RU" b="1" dirty="0"/>
              <a:t>Производительность: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SQL</a:t>
            </a:r>
            <a:r>
              <a:rPr lang="en" dirty="0"/>
              <a:t>: </a:t>
            </a:r>
            <a:r>
              <a:rPr lang="ru-RU" dirty="0"/>
              <a:t>Может быть оптимизирован для выполнения сложных запросов и поддерживает транзакции, что может быть полезно для сценариев, требующих строгой согласованности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NOSQL</a:t>
            </a:r>
            <a:r>
              <a:rPr lang="en" dirty="0"/>
              <a:t>: </a:t>
            </a:r>
            <a:r>
              <a:rPr lang="ru-RU" dirty="0"/>
              <a:t>Часто оптимизированы для быстрого чтения и записи, что делает их хорошим выбором для сценариев с высокой нагрузкой на чтение и запись.</a:t>
            </a:r>
          </a:p>
          <a:p>
            <a:r>
              <a:rPr lang="ru-RU" b="1" dirty="0"/>
              <a:t>Транзакции: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SQL</a:t>
            </a:r>
            <a:r>
              <a:rPr lang="en" dirty="0"/>
              <a:t>: </a:t>
            </a:r>
            <a:r>
              <a:rPr lang="ru-RU" dirty="0"/>
              <a:t>Поддерживает сложные транзакции, включая </a:t>
            </a:r>
            <a:r>
              <a:rPr lang="en" dirty="0"/>
              <a:t>ACID-</a:t>
            </a:r>
            <a:r>
              <a:rPr lang="ru-RU" dirty="0"/>
              <a:t>свойства (атомарность, согласованность, изоляция, долговечность).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NOSQL</a:t>
            </a:r>
            <a:r>
              <a:rPr lang="en" dirty="0"/>
              <a:t>: </a:t>
            </a:r>
            <a:r>
              <a:rPr lang="ru-RU" dirty="0"/>
              <a:t>В некоторых случаях поддерживает транзакции, но они могут быть менее строгими или отсутствовать вовсе, особенно в </a:t>
            </a:r>
            <a:r>
              <a:rPr lang="ru-RU" dirty="0" err="1"/>
              <a:t>документоориентированных</a:t>
            </a:r>
            <a:r>
              <a:rPr lang="ru-RU" dirty="0"/>
              <a:t> и ключ-значение базах данных.</a:t>
            </a:r>
          </a:p>
          <a:p>
            <a:r>
              <a:rPr lang="ru-RU" b="1" dirty="0"/>
              <a:t>Согласованность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SQL</a:t>
            </a:r>
            <a:r>
              <a:rPr lang="en" dirty="0"/>
              <a:t>: </a:t>
            </a:r>
            <a:r>
              <a:rPr lang="ru-RU" dirty="0"/>
              <a:t>Обеспечивает высокую степень согласованности данных благодаря использованию транзакций и механизмов блокировки.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NOSQL</a:t>
            </a:r>
            <a:r>
              <a:rPr lang="en" dirty="0"/>
              <a:t>: </a:t>
            </a:r>
            <a:r>
              <a:rPr lang="ru-RU" dirty="0"/>
              <a:t>В некоторых случаях может предложить согласованность "в конечном итоге" (</a:t>
            </a:r>
            <a:r>
              <a:rPr lang="en" dirty="0"/>
              <a:t>eventual consistency), </a:t>
            </a:r>
            <a:r>
              <a:rPr lang="ru-RU" dirty="0"/>
              <a:t>что означает, что данные могут не быть немедленно согласованы между различными репликами.</a:t>
            </a:r>
          </a:p>
          <a:p>
            <a:r>
              <a:rPr lang="ru-RU" b="1" dirty="0"/>
              <a:t>Использование: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SQL</a:t>
            </a:r>
            <a:r>
              <a:rPr lang="en" dirty="0"/>
              <a:t>: </a:t>
            </a:r>
            <a:r>
              <a:rPr lang="ru-RU" dirty="0"/>
              <a:t>Часто используется для корпоративных приложений, где требуется строгая согласованность и поддержка сложных запросов.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b="1" dirty="0"/>
              <a:t>NOSQL</a:t>
            </a:r>
            <a:r>
              <a:rPr lang="en" dirty="0"/>
              <a:t>: </a:t>
            </a:r>
            <a:r>
              <a:rPr lang="ru-RU" dirty="0"/>
              <a:t>Часто используется для веб-приложений, мобильных приложений, </a:t>
            </a:r>
            <a:r>
              <a:rPr lang="en" dirty="0"/>
              <a:t>IoT-</a:t>
            </a:r>
            <a:r>
              <a:rPr lang="ru-RU" dirty="0"/>
              <a:t>устройств и других сценариев, где требуется гибкость, масштабируемость и высокая производительность.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457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Базы данных на основе ключ-значение (</a:t>
            </a:r>
            <a:r>
              <a:rPr lang="en" dirty="0"/>
              <a:t>Key-Value, KV) — </a:t>
            </a:r>
            <a:r>
              <a:rPr lang="ru-RU" dirty="0"/>
              <a:t>это тип </a:t>
            </a:r>
            <a:r>
              <a:rPr lang="ru-RU" dirty="0" err="1"/>
              <a:t>нереляционных</a:t>
            </a:r>
            <a:r>
              <a:rPr lang="ru-RU" dirty="0"/>
              <a:t> баз данных, который хранит данные в виде пар ключ-значение. В этом типе баз данных ключ является уникальным идентификатором, а значение — это данные, связанные с этим ключом.</a:t>
            </a:r>
          </a:p>
          <a:p>
            <a:r>
              <a:rPr lang="ru-RU" b="1" dirty="0"/>
              <a:t>Когда это может использоваться: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Системы кэширования</a:t>
            </a:r>
            <a:r>
              <a:rPr lang="ru-RU" dirty="0"/>
              <a:t>: </a:t>
            </a:r>
            <a:r>
              <a:rPr lang="en" dirty="0"/>
              <a:t>KV-</a:t>
            </a:r>
            <a:r>
              <a:rPr lang="ru-RU" dirty="0"/>
              <a:t>базы данных часто используются для кэширования данных, где ключом является уникальный идентификатор кэшируемого объекта, а значением — сам объект.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Системы конфигурации</a:t>
            </a:r>
            <a:r>
              <a:rPr lang="ru-RU" dirty="0"/>
              <a:t>: Они могут хранить конфигурационные параметры, где ключ — это имя параметра, а значение — его текущее значение.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Системы метаданных</a:t>
            </a:r>
            <a:r>
              <a:rPr lang="ru-RU" dirty="0"/>
              <a:t>: </a:t>
            </a:r>
            <a:r>
              <a:rPr lang="en" dirty="0"/>
              <a:t>KV-</a:t>
            </a:r>
            <a:r>
              <a:rPr lang="ru-RU" dirty="0"/>
              <a:t>базы данных могут использоваться для хранения метаданных, где ключ — это идентификатор объекта, а значение — метаданные этого объекта.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Системы очередей сообщений</a:t>
            </a:r>
            <a:r>
              <a:rPr lang="ru-RU" dirty="0"/>
              <a:t>: В некоторых случаях ключ может использоваться как идентификатор сообщения, а значение — как само сообщение.</a:t>
            </a:r>
          </a:p>
          <a:p>
            <a:r>
              <a:rPr lang="ru-RU" b="1" dirty="0"/>
              <a:t>Ограничения </a:t>
            </a:r>
            <a:r>
              <a:rPr lang="en" b="1" dirty="0"/>
              <a:t>KV-</a:t>
            </a:r>
            <a:r>
              <a:rPr lang="ru-RU" b="1" dirty="0"/>
              <a:t>баз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Ограниченные возможности запросов</a:t>
            </a:r>
            <a:r>
              <a:rPr lang="ru-RU" dirty="0"/>
              <a:t>: </a:t>
            </a:r>
            <a:r>
              <a:rPr lang="en" dirty="0"/>
              <a:t>KV-</a:t>
            </a:r>
            <a:r>
              <a:rPr lang="ru-RU" dirty="0"/>
              <a:t>базы данных обычно не поддерживают сложные запросы, такие как соединения, агрегации или фильтрация по нескольким полям.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Нет схемы данных</a:t>
            </a:r>
            <a:r>
              <a:rPr lang="ru-RU" dirty="0"/>
              <a:t>: В отличие от реляционных баз данных, </a:t>
            </a:r>
            <a:r>
              <a:rPr lang="en" dirty="0"/>
              <a:t>KV-</a:t>
            </a:r>
            <a:r>
              <a:rPr lang="ru-RU" dirty="0"/>
              <a:t>базы данных не имеют строгой схемы, что может привести к несоответствию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Отсутствие индексов</a:t>
            </a:r>
            <a:r>
              <a:rPr lang="ru-RU" dirty="0"/>
              <a:t>: Без схемы данных и индексов сложно эффективно выполнять поиск по значениям, кроме ключа.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Отсутствие поддержки транзакций</a:t>
            </a:r>
            <a:r>
              <a:rPr lang="ru-RU" dirty="0"/>
              <a:t>: В некоторых </a:t>
            </a:r>
            <a:r>
              <a:rPr lang="en" dirty="0"/>
              <a:t>KV-</a:t>
            </a:r>
            <a:r>
              <a:rPr lang="ru-RU" dirty="0"/>
              <a:t>базах данных транзакции могут быть недоступны или ограничены.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Нет поддержки вторичных индексов</a:t>
            </a:r>
            <a:r>
              <a:rPr lang="ru-RU" dirty="0"/>
              <a:t>: Это означает, что нельзя легко выполнять запросы, которые требуют поиска по значениям, кроме ключа.</a:t>
            </a:r>
          </a:p>
          <a:p>
            <a:r>
              <a:rPr lang="ru-RU" b="1" dirty="0"/>
              <a:t>Преимущества </a:t>
            </a:r>
            <a:r>
              <a:rPr lang="en" b="1" dirty="0"/>
              <a:t>KV-</a:t>
            </a:r>
            <a:r>
              <a:rPr lang="ru-RU" b="1" dirty="0"/>
              <a:t>баз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Высокая производительность</a:t>
            </a:r>
            <a:r>
              <a:rPr lang="ru-RU" dirty="0"/>
              <a:t>: Они обычно обеспечивают быстрый доступ к данным по ключу, что делает их идеальными для кэширования и других сценариев с высокой нагрузкой на чтение и запись.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Масштабируемость</a:t>
            </a:r>
            <a:r>
              <a:rPr lang="ru-RU" dirty="0"/>
              <a:t>: </a:t>
            </a:r>
            <a:r>
              <a:rPr lang="en" dirty="0"/>
              <a:t>KV-</a:t>
            </a:r>
            <a:r>
              <a:rPr lang="ru-RU" dirty="0"/>
              <a:t>базы данных хорошо масштабируются по горизонтали, распределяя данные по нескольким узлам.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Простота</a:t>
            </a:r>
            <a:r>
              <a:rPr lang="ru-RU" dirty="0"/>
              <a:t>: Они обычно просты в использовании и управлении, так как не требуют сложных операций, таких как соединения или агрегации.</a:t>
            </a:r>
          </a:p>
          <a:p>
            <a:r>
              <a:rPr lang="ru-RU" dirty="0"/>
              <a:t>В целом, </a:t>
            </a:r>
            <a:r>
              <a:rPr lang="en" dirty="0"/>
              <a:t>KV-</a:t>
            </a:r>
            <a:r>
              <a:rPr lang="ru-RU" dirty="0"/>
              <a:t>базы данных подходят для сценариев, где требуется быстрый доступ к данным по ключу и нет необходимости в сложных запросах или транзакциях. Они могут быть особенно полезны в системах, где требуется высокая производительность и простота использования.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760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Колоночные базы данных (</a:t>
            </a:r>
            <a:r>
              <a:rPr lang="en" dirty="0"/>
              <a:t>Columnar Databases) — </a:t>
            </a:r>
            <a:r>
              <a:rPr lang="ru-RU" dirty="0"/>
              <a:t>это тип баз данных, который хранит данные в колонках, а не в строках, как это делают традиционные реляционные базы данных. Каждая колонка представляет собой набор значений одного типа данных, например, все значения одного столбца в таблице.</a:t>
            </a:r>
          </a:p>
          <a:p>
            <a:r>
              <a:rPr lang="ru-RU" b="1" dirty="0"/>
              <a:t>Когда это может использоваться: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Аналитические запросы</a:t>
            </a:r>
            <a:r>
              <a:rPr lang="ru-RU" dirty="0"/>
              <a:t>: Колоночные базы данных хорошо подходят для аналитических запросов, которые часто включают агрегацию данных по определенным столбцам.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Большие объемы данных</a:t>
            </a:r>
            <a:r>
              <a:rPr lang="ru-RU" dirty="0"/>
              <a:t>: Они могут эффективно хранить и обрабатывать большие объемы данных, так как данные сортируются по столбцам, что упрощает их сжатие и ускоряет запросы, которые фильтруют данные по определенным столбцам.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Сценарии с высокой нагрузкой на чтение</a:t>
            </a:r>
            <a:r>
              <a:rPr lang="ru-RU" dirty="0"/>
              <a:t>: Колоночные базы данных могут обеспечить высокую производительность чтения, особенно для запросов, которые требуют сканирования большого количества строк.</a:t>
            </a:r>
          </a:p>
          <a:p>
            <a:r>
              <a:rPr lang="ru-RU" b="1" dirty="0"/>
              <a:t>Ограничения колоночных баз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Ограниченные возможности запросов</a:t>
            </a:r>
            <a:r>
              <a:rPr lang="ru-RU" dirty="0"/>
              <a:t>: Колоночные базы данных могут быть менее эффективными для запросов, которые требуют операций над отдельными строками или сложных соединений.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Нет поддержки транзакций</a:t>
            </a:r>
            <a:r>
              <a:rPr lang="ru-RU" dirty="0"/>
              <a:t>: В некоторых колоночных базах данных транзакции могут быть недоступны или ограничены.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Сложности в обновлении данных</a:t>
            </a:r>
            <a:r>
              <a:rPr lang="ru-RU" dirty="0"/>
              <a:t>: Обновление отдельных значений в колонке может быть менее эффективным, чем в традиционных реляционных базах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Отсутствие индексов</a:t>
            </a:r>
            <a:r>
              <a:rPr lang="ru-RU" dirty="0"/>
              <a:t>: Колоночные базы данных могут не поддерживать индексы в том виде, в каком они присутствуют в реляционных базах данных, что может ограничивать возможности поиска.</a:t>
            </a:r>
          </a:p>
          <a:p>
            <a:r>
              <a:rPr lang="ru-RU" b="1" dirty="0"/>
              <a:t>Преимущества колоночных баз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Сжатие данных</a:t>
            </a:r>
            <a:r>
              <a:rPr lang="ru-RU" dirty="0"/>
              <a:t>: Колоночные базы данных могут эффективно сжимать данные, так как данные одного типа хранятся вместе, что уменьшает размер хранилища и ускоряет чтение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Улучшенная производительность запросов</a:t>
            </a:r>
            <a:r>
              <a:rPr lang="ru-RU" dirty="0"/>
              <a:t>: Запросы, которые фильтруют или агрегируют данные по определенным столбцам, могут быть выполнены быстрее, чем в традиционных реляционных базах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Масштабируемость</a:t>
            </a:r>
            <a:r>
              <a:rPr lang="ru-RU" dirty="0"/>
              <a:t>: Колоночные базы данных хорошо масштабируются по горизонтали, распределяя данные по нескольким узлам.</a:t>
            </a:r>
          </a:p>
          <a:p>
            <a:r>
              <a:rPr lang="ru-RU" dirty="0"/>
              <a:t>Колоночные базы данных, такие как </a:t>
            </a:r>
            <a:r>
              <a:rPr lang="en" dirty="0"/>
              <a:t>Apache Cassandra, </a:t>
            </a:r>
            <a:r>
              <a:rPr lang="en" dirty="0" err="1"/>
              <a:t>Clickhouse</a:t>
            </a:r>
            <a:r>
              <a:rPr lang="en" dirty="0"/>
              <a:t>, Google Bigtable </a:t>
            </a:r>
            <a:r>
              <a:rPr lang="ru-RU" dirty="0"/>
              <a:t>и </a:t>
            </a:r>
            <a:r>
              <a:rPr lang="en" dirty="0"/>
              <a:t>Apache HBase, </a:t>
            </a:r>
            <a:r>
              <a:rPr lang="ru-RU" dirty="0"/>
              <a:t>стали популярными в сценариях, где требуется обработка больших объемов данных и высокая производительность запросов, особенно в контексте аналитических систем и больших данных.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1527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Документоориентированные</a:t>
            </a:r>
            <a:r>
              <a:rPr lang="ru-RU" dirty="0"/>
              <a:t> базы данных (</a:t>
            </a:r>
            <a:r>
              <a:rPr lang="en" dirty="0"/>
              <a:t>Document-Oriented Databases, DODB) — </a:t>
            </a:r>
            <a:r>
              <a:rPr lang="ru-RU" dirty="0"/>
              <a:t>это тип </a:t>
            </a:r>
            <a:r>
              <a:rPr lang="ru-RU" dirty="0" err="1"/>
              <a:t>нереляционных</a:t>
            </a:r>
            <a:r>
              <a:rPr lang="ru-RU" dirty="0"/>
              <a:t> баз данных, которые хранят данные в формате документов, обычно в формате </a:t>
            </a:r>
            <a:r>
              <a:rPr lang="en" dirty="0"/>
              <a:t>JSON, XML </a:t>
            </a:r>
            <a:r>
              <a:rPr lang="ru-RU" dirty="0"/>
              <a:t>или </a:t>
            </a:r>
            <a:r>
              <a:rPr lang="en" dirty="0"/>
              <a:t>BSON. </a:t>
            </a:r>
            <a:r>
              <a:rPr lang="ru-RU" dirty="0"/>
              <a:t>Каждый документ представляет собой структурированный набор данных, который может включать различные типы данных, такие как строки, числа, массивы, объекты и другие.</a:t>
            </a:r>
          </a:p>
          <a:p>
            <a:r>
              <a:rPr lang="ru-RU" b="1" dirty="0"/>
              <a:t>Когда это может использоваться: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Хранение </a:t>
            </a:r>
            <a:r>
              <a:rPr lang="ru-RU" b="1" dirty="0" err="1"/>
              <a:t>полуструктурированных</a:t>
            </a:r>
            <a:r>
              <a:rPr lang="ru-RU" b="1" dirty="0"/>
              <a:t> данных</a:t>
            </a:r>
            <a:r>
              <a:rPr lang="ru-RU" dirty="0"/>
              <a:t>: </a:t>
            </a:r>
            <a:r>
              <a:rPr lang="ru-RU" dirty="0" err="1"/>
              <a:t>Документоориентированные</a:t>
            </a:r>
            <a:r>
              <a:rPr lang="ru-RU" dirty="0"/>
              <a:t> базы данных хорошо подходят для хранения </a:t>
            </a:r>
            <a:r>
              <a:rPr lang="ru-RU" dirty="0" err="1"/>
              <a:t>полуструктурированных</a:t>
            </a:r>
            <a:r>
              <a:rPr lang="ru-RU" dirty="0"/>
              <a:t> данных, которые не подходят для традиционных реляционных баз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Гибкость схемы</a:t>
            </a:r>
            <a:r>
              <a:rPr lang="ru-RU" dirty="0"/>
              <a:t>: Они позволяют хранить данные с различной структурой в одном месте, что делает их идеальными для сценариев, где схема данных может меняться со временем.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Сложные запросы</a:t>
            </a:r>
            <a:r>
              <a:rPr lang="ru-RU" dirty="0"/>
              <a:t>: Они могут поддерживать сложные запросы, такие как вложенные запросы и запросы с использованием индексов.</a:t>
            </a:r>
          </a:p>
          <a:p>
            <a:r>
              <a:rPr lang="ru-RU" b="1" dirty="0"/>
              <a:t>Ограничения </a:t>
            </a:r>
            <a:r>
              <a:rPr lang="ru-RU" b="1" dirty="0" err="1"/>
              <a:t>документоориентированных</a:t>
            </a:r>
            <a:r>
              <a:rPr lang="ru-RU" b="1" dirty="0"/>
              <a:t> баз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Нет строгой схемы</a:t>
            </a:r>
            <a:r>
              <a:rPr lang="ru-RU" dirty="0"/>
              <a:t>: Отсутствие строгой схемы может привести к несоответствию данных и сложностям в обеспечении целостности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Ограниченные возможности для транзакций</a:t>
            </a:r>
            <a:r>
              <a:rPr lang="ru-RU" dirty="0"/>
              <a:t>: В некоторых </a:t>
            </a:r>
            <a:r>
              <a:rPr lang="ru-RU" dirty="0" err="1"/>
              <a:t>документоориентированных</a:t>
            </a:r>
            <a:r>
              <a:rPr lang="ru-RU" dirty="0"/>
              <a:t> базах данных транзакции могут быть недоступны или ограничены.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Производительность запросов</a:t>
            </a:r>
            <a:r>
              <a:rPr lang="ru-RU" dirty="0"/>
              <a:t>: Запросы, которые требуют сканирования большого количества документов, могут быть менее эффективными, чем в реляционных базах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Отсутствие индексов</a:t>
            </a:r>
            <a:r>
              <a:rPr lang="ru-RU" dirty="0"/>
              <a:t>: В некоторых случаях </a:t>
            </a:r>
            <a:r>
              <a:rPr lang="ru-RU" dirty="0" err="1"/>
              <a:t>документоориентированные</a:t>
            </a:r>
            <a:r>
              <a:rPr lang="ru-RU" dirty="0"/>
              <a:t> базы данных могут не поддерживать индексы в том виде, в каком они присутствуют в реляционных базах данных.</a:t>
            </a:r>
          </a:p>
          <a:p>
            <a:r>
              <a:rPr lang="ru-RU" b="1" dirty="0"/>
              <a:t>Преимущества </a:t>
            </a:r>
            <a:r>
              <a:rPr lang="ru-RU" b="1" dirty="0" err="1"/>
              <a:t>документоориентированных</a:t>
            </a:r>
            <a:r>
              <a:rPr lang="ru-RU" b="1" dirty="0"/>
              <a:t> баз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Гибкость</a:t>
            </a:r>
            <a:r>
              <a:rPr lang="ru-RU" dirty="0"/>
              <a:t>: Они позволяют хранить данные с различной структурой и поддерживают динамические схемы.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Производительность записи</a:t>
            </a:r>
            <a:r>
              <a:rPr lang="ru-RU" dirty="0"/>
              <a:t>: Они могут обеспечивать высокую производительность записи, особенно для операций, которые записывают большие объемы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Масштабируемость</a:t>
            </a:r>
            <a:r>
              <a:rPr lang="ru-RU" dirty="0"/>
              <a:t>: </a:t>
            </a:r>
            <a:r>
              <a:rPr lang="ru-RU" dirty="0" err="1"/>
              <a:t>Документоориентированные</a:t>
            </a:r>
            <a:r>
              <a:rPr lang="ru-RU" dirty="0"/>
              <a:t> базы данных хорошо масштабируются по горизонтали, распределяя данные по нескольким узлам.</a:t>
            </a:r>
          </a:p>
          <a:p>
            <a:r>
              <a:rPr lang="ru-RU" dirty="0"/>
              <a:t>Примеры </a:t>
            </a:r>
            <a:r>
              <a:rPr lang="ru-RU" dirty="0" err="1"/>
              <a:t>документоориентированных</a:t>
            </a:r>
            <a:r>
              <a:rPr lang="ru-RU" dirty="0"/>
              <a:t> баз данных включают </a:t>
            </a:r>
            <a:r>
              <a:rPr lang="en" dirty="0"/>
              <a:t>MongoDB, Couchbase </a:t>
            </a:r>
            <a:r>
              <a:rPr lang="ru-RU" dirty="0"/>
              <a:t>и </a:t>
            </a:r>
            <a:r>
              <a:rPr lang="en" dirty="0"/>
              <a:t>Apache CouchDB. </a:t>
            </a:r>
            <a:r>
              <a:rPr lang="ru-RU" dirty="0"/>
              <a:t>Они часто используются в современных веб-приложениях, мобильных приложениях и </a:t>
            </a:r>
            <a:r>
              <a:rPr lang="en" dirty="0"/>
              <a:t>IoT-</a:t>
            </a:r>
            <a:r>
              <a:rPr lang="ru-RU" dirty="0"/>
              <a:t>устройствах, где требуется гибкость и масштабируемость.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878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Графовые</a:t>
            </a:r>
            <a:r>
              <a:rPr lang="ru-RU" dirty="0"/>
              <a:t> базы данных (</a:t>
            </a:r>
            <a:r>
              <a:rPr lang="en" dirty="0"/>
              <a:t>Graph Databases) — </a:t>
            </a:r>
            <a:r>
              <a:rPr lang="ru-RU" dirty="0"/>
              <a:t>это тип баз данных, который использует </a:t>
            </a:r>
            <a:r>
              <a:rPr lang="ru-RU" dirty="0" err="1"/>
              <a:t>графовую</a:t>
            </a:r>
            <a:r>
              <a:rPr lang="ru-RU" dirty="0"/>
              <a:t> модель данных для хранения информации. В графе данные представлены в виде узлов (вершин) и ребер (связей), которые соединяют узлы. </a:t>
            </a:r>
            <a:r>
              <a:rPr lang="ru-RU" dirty="0" err="1"/>
              <a:t>Графовые</a:t>
            </a:r>
            <a:r>
              <a:rPr lang="ru-RU" dirty="0"/>
              <a:t> базы данных особенно полезны для представления и обработки сложных отношений между данными.</a:t>
            </a:r>
          </a:p>
          <a:p>
            <a:r>
              <a:rPr lang="ru-RU" b="1" dirty="0"/>
              <a:t>Когда это может использоваться: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Сложные отношения</a:t>
            </a:r>
            <a:r>
              <a:rPr lang="ru-RU" dirty="0"/>
              <a:t>: </a:t>
            </a:r>
            <a:r>
              <a:rPr lang="ru-RU" dirty="0" err="1"/>
              <a:t>Графовые</a:t>
            </a:r>
            <a:r>
              <a:rPr lang="ru-RU" dirty="0"/>
              <a:t> базы данных хорошо подходят для представления и обработки сложных отношений между данными, которые трудно представить в реляционных или </a:t>
            </a:r>
            <a:r>
              <a:rPr lang="ru-RU" dirty="0" err="1"/>
              <a:t>документоориентированных</a:t>
            </a:r>
            <a:r>
              <a:rPr lang="ru-RU" dirty="0"/>
              <a:t> базах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Сетевые структуры</a:t>
            </a:r>
            <a:r>
              <a:rPr lang="ru-RU" dirty="0"/>
              <a:t>: Они идеально подходят для моделирования сетевых структур, таких как социальные сети, сети доставки, сети компьютеров и другие.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Рекомендательные системы</a:t>
            </a:r>
            <a:r>
              <a:rPr lang="ru-RU" dirty="0"/>
              <a:t>: </a:t>
            </a:r>
            <a:r>
              <a:rPr lang="ru-RU" dirty="0" err="1"/>
              <a:t>Графовые</a:t>
            </a:r>
            <a:r>
              <a:rPr lang="ru-RU" dirty="0"/>
              <a:t> базы данных могут быть использованы для создания рекомендательных систем, где важно понимать отношения между пользователями и предметами.</a:t>
            </a:r>
          </a:p>
          <a:p>
            <a:r>
              <a:rPr lang="ru-RU" b="1" dirty="0"/>
              <a:t>Ограничения </a:t>
            </a:r>
            <a:r>
              <a:rPr lang="ru-RU" b="1" dirty="0" err="1"/>
              <a:t>графовых</a:t>
            </a:r>
            <a:r>
              <a:rPr lang="ru-RU" b="1" dirty="0"/>
              <a:t> баз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Сложность запросов</a:t>
            </a:r>
            <a:r>
              <a:rPr lang="ru-RU" dirty="0"/>
              <a:t>: Запросы в </a:t>
            </a:r>
            <a:r>
              <a:rPr lang="ru-RU" dirty="0" err="1"/>
              <a:t>графовых</a:t>
            </a:r>
            <a:r>
              <a:rPr lang="ru-RU" dirty="0"/>
              <a:t> базах данных могут быть сложными и требовать специализированных навыков для эффективного использования.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Производительность</a:t>
            </a:r>
            <a:r>
              <a:rPr lang="ru-RU" dirty="0"/>
              <a:t>: </a:t>
            </a:r>
            <a:r>
              <a:rPr lang="ru-RU" dirty="0" err="1"/>
              <a:t>Графовые</a:t>
            </a:r>
            <a:r>
              <a:rPr lang="ru-RU" dirty="0"/>
              <a:t> базы данных могут быть менее эффективными для запросов, которые требуют сканирования большого количества узлов или ребер.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Масштабируемость</a:t>
            </a:r>
            <a:r>
              <a:rPr lang="ru-RU" dirty="0"/>
              <a:t>: Хотя </a:t>
            </a:r>
            <a:r>
              <a:rPr lang="ru-RU" dirty="0" err="1"/>
              <a:t>графовые</a:t>
            </a:r>
            <a:r>
              <a:rPr lang="ru-RU" dirty="0"/>
              <a:t> базы данных могут масштабироваться по горизонтали, они могут столкнуться с проблемами при масштабировании, особенно при работе с очень большими графами.</a:t>
            </a:r>
          </a:p>
          <a:p>
            <a:r>
              <a:rPr lang="ru-RU" b="1" dirty="0"/>
              <a:t>Преимущества </a:t>
            </a:r>
            <a:r>
              <a:rPr lang="ru-RU" b="1" dirty="0" err="1"/>
              <a:t>графовых</a:t>
            </a:r>
            <a:r>
              <a:rPr lang="ru-RU" b="1" dirty="0"/>
              <a:t> баз данных: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Эффективность для сложных отношений</a:t>
            </a:r>
            <a:r>
              <a:rPr lang="ru-RU" dirty="0"/>
              <a:t>: </a:t>
            </a:r>
            <a:r>
              <a:rPr lang="ru-RU" dirty="0" err="1"/>
              <a:t>Графовые</a:t>
            </a:r>
            <a:r>
              <a:rPr lang="ru-RU" dirty="0"/>
              <a:t> базы данных позволяют эффективно моделировать и обрабатывать сложные отношения между данными.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Гибкость</a:t>
            </a:r>
            <a:r>
              <a:rPr lang="ru-RU" dirty="0"/>
              <a:t>: Они позволяют легко изменять структуру данных без необходимости перепроектирования всей базы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Производительность для определенных типов запросов</a:t>
            </a:r>
            <a:r>
              <a:rPr lang="ru-RU" dirty="0"/>
              <a:t>: Они могут обеспечивать высокую производительность для запросов, которые требуют обхода графов, например, для поиска кратчайшего пути или для обнаружения связанных данных.</a:t>
            </a:r>
          </a:p>
          <a:p>
            <a:r>
              <a:rPr lang="ru-RU" dirty="0"/>
              <a:t>Примеры </a:t>
            </a:r>
            <a:r>
              <a:rPr lang="ru-RU" dirty="0" err="1"/>
              <a:t>графовых</a:t>
            </a:r>
            <a:r>
              <a:rPr lang="ru-RU" dirty="0"/>
              <a:t> баз данных включают </a:t>
            </a:r>
            <a:r>
              <a:rPr lang="en" dirty="0"/>
              <a:t>Neo4j, Amazon Neptune </a:t>
            </a:r>
            <a:r>
              <a:rPr lang="ru-RU" dirty="0"/>
              <a:t>и </a:t>
            </a:r>
            <a:r>
              <a:rPr lang="en" dirty="0" err="1"/>
              <a:t>ArangoDB</a:t>
            </a:r>
            <a:r>
              <a:rPr lang="en" dirty="0"/>
              <a:t>. </a:t>
            </a:r>
            <a:r>
              <a:rPr lang="ru-RU" dirty="0"/>
              <a:t>Они часто используются в сценариях, где требуется моделирование и анализ сложных сетевых структур и отношений.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807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Реляционная модель данных многим из вас знакома из курса Баз данных.</a:t>
            </a:r>
          </a:p>
          <a:p>
            <a:r>
              <a:rPr lang="ru-RU" dirty="0"/>
              <a:t>Это тип баз данных, основанный на модели реляционной алгебры и теории отношений. В РБД данные хранятся в виде таблиц (отношений), где каждая строка представляет собой запись, а каждый столбец - атрибут (поле).</a:t>
            </a:r>
          </a:p>
          <a:p>
            <a:r>
              <a:rPr lang="ru-RU" dirty="0"/>
              <a:t>Представим, что у нас есть некоторый магазин, где имеется прайс-лист с необходимыми дополнительными данными - продавцы, изготовители, товары, модели. Все это можно записать в одну большую широкую таблицу, которую неудобно будет обновлять, неудобно будет поддерживать в нормальном виде, и будет много повторяющихся данных, которые будут занимать место на нашем диске. А можем привести данные в одну из нормальных форм, чтобы не хранить лишнего, а также простые операции не были для нас чем-то очень сложным.</a:t>
            </a:r>
          </a:p>
          <a:p>
            <a:r>
              <a:rPr lang="ru-RU" dirty="0"/>
              <a:t>Хотя у вас не так давно был курс Баз данных, но точно не помешает вспомнить, что такое нормализация баз данных, для чего она нужна.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859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Нормальная форма - это стандартный набор правил, которые определяют, как организовать данные в таблицах для уменьшения дублирования информации, избегания аномалий при обновлении данных и обеспечения более эффективного хранения и доступа к ним.</a:t>
            </a:r>
          </a:p>
          <a:p>
            <a:r>
              <a:rPr lang="ru-RU" dirty="0"/>
              <a:t>Существует несколько уровней нормальных форм (от первой до пятой), каждый из которых определяет определенные требования к структуре данных.</a:t>
            </a:r>
          </a:p>
          <a:p>
            <a:r>
              <a:rPr lang="ru-RU" dirty="0"/>
              <a:t>Когда используется нормализация:</a:t>
            </a:r>
          </a:p>
          <a:p>
            <a:pPr>
              <a:buFont typeface="+mj-lt"/>
              <a:buAutoNum type="arabicPeriod"/>
            </a:pPr>
            <a:r>
              <a:rPr lang="ru-RU" dirty="0"/>
              <a:t>При проектировании базы данных</a:t>
            </a:r>
          </a:p>
          <a:p>
            <a:pPr>
              <a:buFont typeface="+mj-lt"/>
              <a:buAutoNum type="arabicPeriod"/>
            </a:pPr>
            <a:r>
              <a:rPr lang="ru-RU" dirty="0"/>
              <a:t>При оптимизации текущей базы данных</a:t>
            </a:r>
          </a:p>
          <a:p>
            <a:pPr>
              <a:buFont typeface="+mj-lt"/>
              <a:buAutoNum type="arabicPeriod"/>
            </a:pPr>
            <a:r>
              <a:rPr lang="ru-RU" dirty="0"/>
              <a:t>Для предотвращения аномалий данных</a:t>
            </a:r>
          </a:p>
          <a:p>
            <a:pPr>
              <a:buFont typeface="+mj-lt"/>
              <a:buAutoNum type="arabicPeriod"/>
            </a:pPr>
            <a:r>
              <a:rPr lang="ru-RU" dirty="0"/>
              <a:t>Для обеспечения целостности данных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80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Отношение находится в 1 нормальной форме, если все его атрибуты являются простые (атомарными). То есть все используемые домены должны содержать только скалярные значения. Также в таблице не должно быть повторяющихся строк.</a:t>
            </a:r>
          </a:p>
          <a:p>
            <a:r>
              <a:rPr lang="ru-RU" dirty="0"/>
              <a:t>Следующая таблица находится в ненормализованном виде. Нарушение первой нормальной формы происходит в моделях </a:t>
            </a:r>
            <a:r>
              <a:rPr lang="en" dirty="0"/>
              <a:t>BMW, </a:t>
            </a:r>
            <a:r>
              <a:rPr lang="ru-RU" dirty="0"/>
              <a:t>так как в одной ячейке содержится список из 3х элементов: </a:t>
            </a:r>
            <a:r>
              <a:rPr lang="en" dirty="0"/>
              <a:t>M5, X5M, M1, </a:t>
            </a:r>
            <a:r>
              <a:rPr lang="ru-RU" dirty="0"/>
              <a:t>то есть он не является атомарным. Приведем ее в первую нормальную форму.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88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Отношение находится в 1 нормальной форме, если все его атрибуты являются простые (атомарными). То есть все используемые домены должны содержать только скалярные значения. Также в таблице не должно быть повторяющихся строк.</a:t>
            </a:r>
          </a:p>
          <a:p>
            <a:r>
              <a:rPr lang="ru-RU" dirty="0"/>
              <a:t>Следующая таблица находится в ненормализованном виде. Нарушение первой нормальной формы происходит в моделях </a:t>
            </a:r>
            <a:r>
              <a:rPr lang="en" dirty="0"/>
              <a:t>BMW, </a:t>
            </a:r>
            <a:r>
              <a:rPr lang="ru-RU" dirty="0"/>
              <a:t>так как в одной ячейке содержится список из 3х элементов: </a:t>
            </a:r>
            <a:r>
              <a:rPr lang="en" dirty="0"/>
              <a:t>M5, X5M, M1, </a:t>
            </a:r>
            <a:r>
              <a:rPr lang="ru-RU" dirty="0"/>
              <a:t>то есть он не является атомарным. Приведем ее в первую нормальную форму.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7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Отношение находится во второй нормальной форме, если оно: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Таблица находится в первой нормальной форме (1</a:t>
            </a:r>
            <a:r>
              <a:rPr lang="en" dirty="0"/>
              <a:t>NF). </a:t>
            </a:r>
            <a:r>
              <a:rPr lang="ru-RU" dirty="0"/>
              <a:t>Это означает, что каждая колонка содержит только атомарные (неделимые) значения, каждая строка уникальна, и все значения в колонке одного типа.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Все не ключевые атрибуты полностью функционально зависят от первичного ключа. Это означает, что каждый не ключевой атрибут в таблице должен быть функционально зависим от всего первичного ключа, а не только от его части.</a:t>
            </a:r>
          </a:p>
          <a:p>
            <a:r>
              <a:rPr lang="ru-RU" dirty="0"/>
              <a:t>В данном примере таблица находится в первой нормальной форме, но не во второй. Цена машины зависит от модели и от фирмы. Скидка зависит только от фирмы, то есть зависимость от первичного ключа неполная. Исправить это можно, если мы декомпозируем данное отношение на два отношения, в которых не ключевые атрибуты зависят от ПК.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AB053-3AF6-4F59-B2E1-3038DF598E2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E92C7-970D-E47A-6A05-069829DDA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A40F07-3810-41D4-33C2-2D33EA442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EF194E-8ED3-76BD-AB4E-C0D4B75C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D706F7-0167-6551-4A69-3ECDDD88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5D69EA-397D-BA84-E791-B94A80C2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79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235D4-E2CE-5195-C175-18D8A848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C63277-B742-FB68-C1B2-D3CBBB5B7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1B11DD-4263-8E5B-36CD-A038E90E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652E5-4847-53B3-C840-DC425ACB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21F56E-7F3A-D9B0-5FC7-911B501B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871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A5EF28-2DC1-80F5-B0D9-0AFAAF5F1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F47F61-B970-6562-496F-BE608D179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F3B42D-9D5F-BA0F-35C2-B6BFCCB4E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20268B-E60A-3C98-7C84-E09A7B26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0BB5BD-0DA0-61B6-23C9-4ADDA199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387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26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Product Sans" panose="020B0403030502040203" pitchFamily="34" charset="0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Product Sans" panose="020B040303050204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7252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892E2-E217-27C9-DF14-123A27F9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0C15D4-78B8-6353-601F-C3F1D1FF1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58039A-71EC-E4E6-1514-0598F92F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858E5A-25F9-D994-70F0-1AA79E03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E08596-F245-E36F-7D06-62C95DAA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22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901314-7451-6105-67F8-315ABD36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B36D59-77DB-ED90-2047-B7DE02796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82FC6F-BCF3-8800-CAFE-2D2DC78C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B8C43A-1693-B8E1-38CB-289A9F4A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AD2405-9D18-444E-0FF5-34DBFCA9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666B0-FEFC-36A9-4F9B-53ADCC5B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EBC1E6-03A3-48C7-0E2B-41454F9DE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CA691D-257B-C0AC-EEE6-FF5AAE544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68DE0A-84A2-0D07-5A19-D15DE674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6298BB-70EA-38EC-7237-DAFDD8F1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41F2C1-EFD9-E8D4-93B9-9BA87986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67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99E119-F170-73C2-BD6A-151763C5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04A70-F4BB-0BB9-92B8-540BC771D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CA769F-E543-E5DB-D8F4-1D9F64008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0BDFE1-C0AE-BCB3-077C-DC41C69C9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6B11DE-AD8C-73BF-74EA-FD1389CAC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7FA261D-0756-FD6E-4888-88D45E85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C0425E0-8156-8C02-204A-77E8EB28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828C12-345A-A98D-0CE0-285FA0B5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13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17571-11B4-FEFD-2616-BBAA95DF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AEA69E9-1ED1-E359-F120-62CDD824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80B13B-4FF5-39FF-BA66-461117CD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82ADCD-48BA-0988-1FF4-0B6D89D9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93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C812F2-2654-132C-7B2D-ED4A222A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2C4254-87A0-4A76-4F76-8CDE14A9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68FD61-F373-D328-5749-580CCCFB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42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843C8-7B92-22F1-FC96-D12A2605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1288D0-850D-4958-ED56-4D2B69C7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5B9DEE-30CD-BAF3-420C-73827633A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B956E9-C347-C983-FE98-5FC45A5C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7AC29C-85F5-BFAD-DCFB-9707E9A4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1EE85-CC21-03F1-4C50-B2BD6E6F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11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83BE0-F973-1483-9A71-DCE83A300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4DCE43-39EF-4FB9-B01E-695D339A7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9CC651-6604-4D06-057E-04D1F2ABE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95B9B1-F42B-3B3F-772B-26C43C74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231DCB-F3F2-14A4-48E4-D338F9F9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C35A49-4CB5-D49E-1AD6-4A3DB0A9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18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32601-D8A6-AC4F-A19B-EF5BE57C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D8E383-38CC-83AA-7CDA-22CA7AB35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EB488A-177C-1DD0-6440-3B5A55434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665AF-6C48-4EFE-8797-4D315756C055}" type="datetimeFigureOut">
              <a:rPr lang="ru-RU" smtClean="0"/>
              <a:t>24.02.2024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5023C2-8DB9-7AC5-168E-5961BF199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847C2E-E035-1263-C6B0-7CC2259E0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8F98E-2ED2-4F48-B45B-CDA6799229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55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751667"/>
            <a:ext cx="9144000" cy="1139296"/>
          </a:xfrm>
        </p:spPr>
        <p:txBody>
          <a:bodyPr>
            <a:norm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Базы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983039"/>
            <a:ext cx="9144000" cy="952856"/>
          </a:xfrm>
        </p:spPr>
        <p:txBody>
          <a:bodyPr>
            <a:norm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Программирование сетевых приложений</a:t>
            </a:r>
          </a:p>
          <a:p>
            <a:r>
              <a:rPr lang="ru-RU" dirty="0">
                <a:latin typeface="Product Sans" panose="020B0403030502040203" pitchFamily="34" charset="0"/>
              </a:rPr>
              <a:t>Лекция 3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EF9077-90EC-9986-287F-6BDA9A2FD7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63" y="1895580"/>
            <a:ext cx="945471" cy="9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8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29B15C-8DDC-0C6D-3FAF-A881F5B8247A}"/>
              </a:ext>
            </a:extLst>
          </p:cNvPr>
          <p:cNvSpPr txBox="1"/>
          <p:nvPr/>
        </p:nvSpPr>
        <p:spPr>
          <a:xfrm>
            <a:off x="453406" y="1716228"/>
            <a:ext cx="1097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Первая нормальная форма БД</a:t>
            </a:r>
            <a:r>
              <a:rPr lang="en-US" dirty="0">
                <a:latin typeface="Product Sans" panose="020B0403030502040203" pitchFamily="34" charset="0"/>
              </a:rPr>
              <a:t>:</a:t>
            </a:r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DA5BD-9744-5F21-749F-145D8B9D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4362"/>
            <a:ext cx="11428698" cy="461665"/>
          </a:xfrm>
        </p:spPr>
        <p:txBody>
          <a:bodyPr/>
          <a:lstStyle/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Нормализация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224241-78E8-DF89-1E4C-0C98D6C1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65" y="2598181"/>
            <a:ext cx="4264269" cy="3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DB1A3F-8281-A17B-5AFA-E252EDB4FA1B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Нормализация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9B15C-8DDC-0C6D-3FAF-A881F5B8247A}"/>
              </a:ext>
            </a:extLst>
          </p:cNvPr>
          <p:cNvSpPr txBox="1"/>
          <p:nvPr/>
        </p:nvSpPr>
        <p:spPr>
          <a:xfrm>
            <a:off x="453406" y="1912828"/>
            <a:ext cx="1097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Пусть дана таблица в первой нормальной форме: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F3F85-8617-4278-26C2-FE8BFE5ADF59}"/>
              </a:ext>
            </a:extLst>
          </p:cNvPr>
          <p:cNvSpPr txBox="1"/>
          <p:nvPr/>
        </p:nvSpPr>
        <p:spPr>
          <a:xfrm>
            <a:off x="407988" y="5357322"/>
            <a:ext cx="9433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Отношение находится во 2НФ, если оно находится в 1НФ и каждый </a:t>
            </a:r>
            <a:r>
              <a:rPr lang="ru-RU" dirty="0" err="1">
                <a:latin typeface="Product Sans" panose="020B0403030502040203" pitchFamily="34" charset="0"/>
              </a:rPr>
              <a:t>неключевой</a:t>
            </a:r>
            <a:r>
              <a:rPr lang="ru-RU" dirty="0">
                <a:latin typeface="Product Sans" panose="020B0403030502040203" pitchFamily="34" charset="0"/>
              </a:rPr>
              <a:t> атрибут зависит только от первичного ключа, а не от его части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F7ECA6-0487-6B01-0331-8DE459D1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6" y="2632291"/>
            <a:ext cx="6273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6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29B15C-8DDC-0C6D-3FAF-A881F5B8247A}"/>
              </a:ext>
            </a:extLst>
          </p:cNvPr>
          <p:cNvSpPr txBox="1"/>
          <p:nvPr/>
        </p:nvSpPr>
        <p:spPr>
          <a:xfrm>
            <a:off x="407988" y="1853150"/>
            <a:ext cx="1097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Вторая нормальная форма БД</a:t>
            </a:r>
            <a:r>
              <a:rPr lang="en-US" dirty="0">
                <a:latin typeface="Product Sans" panose="020B0403030502040203" pitchFamily="34" charset="0"/>
              </a:rPr>
              <a:t>:</a:t>
            </a:r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85A2E-025B-FFC1-716F-3B4BA071F111}"/>
              </a:ext>
            </a:extLst>
          </p:cNvPr>
          <p:cNvSpPr txBox="1"/>
          <p:nvPr/>
        </p:nvSpPr>
        <p:spPr>
          <a:xfrm>
            <a:off x="407988" y="5357322"/>
            <a:ext cx="9433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Отношение находится во 2НФ, если оно находится в 1НФ и каждый </a:t>
            </a:r>
            <a:r>
              <a:rPr lang="ru-RU" dirty="0" err="1">
                <a:latin typeface="Product Sans" panose="020B0403030502040203" pitchFamily="34" charset="0"/>
              </a:rPr>
              <a:t>неключевой</a:t>
            </a:r>
            <a:r>
              <a:rPr lang="ru-RU" dirty="0">
                <a:latin typeface="Product Sans" panose="020B0403030502040203" pitchFamily="34" charset="0"/>
              </a:rPr>
              <a:t> атрибут зависит только от первичного ключа, а не от его части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87ADD5-DBA1-4BEF-2CDA-5908282BF58F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Нормализация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BDC6A0-AE93-AEC8-F6F9-F80C3BDB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8" y="2589752"/>
            <a:ext cx="4826000" cy="24003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4912B-1502-92F5-82A3-68BEA741E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4" y="2698750"/>
            <a:ext cx="3149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29B15C-8DDC-0C6D-3FAF-A881F5B8247A}"/>
              </a:ext>
            </a:extLst>
          </p:cNvPr>
          <p:cNvSpPr txBox="1"/>
          <p:nvPr/>
        </p:nvSpPr>
        <p:spPr>
          <a:xfrm>
            <a:off x="407988" y="1809093"/>
            <a:ext cx="1097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Пусть дана таблица во второй нормальной форме: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69F81-6747-8D34-7F36-E481F871FC90}"/>
              </a:ext>
            </a:extLst>
          </p:cNvPr>
          <p:cNvSpPr txBox="1"/>
          <p:nvPr/>
        </p:nvSpPr>
        <p:spPr>
          <a:xfrm>
            <a:off x="407988" y="4880446"/>
            <a:ext cx="929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Транзитивная зависимость: Модель-</a:t>
            </a:r>
            <a:r>
              <a:rPr lang="en-US" dirty="0">
                <a:latin typeface="Product Sans" panose="020B0403030502040203" pitchFamily="34" charset="0"/>
              </a:rPr>
              <a:t>&gt;</a:t>
            </a:r>
            <a:r>
              <a:rPr lang="ru-RU" dirty="0">
                <a:latin typeface="Product Sans" panose="020B0403030502040203" pitchFamily="34" charset="0"/>
              </a:rPr>
              <a:t>Магазин, Магазин-</a:t>
            </a:r>
            <a:r>
              <a:rPr lang="en-US" dirty="0">
                <a:latin typeface="Product Sans" panose="020B0403030502040203" pitchFamily="34" charset="0"/>
              </a:rPr>
              <a:t>&gt;</a:t>
            </a:r>
            <a:r>
              <a:rPr lang="ru-RU" dirty="0">
                <a:latin typeface="Product Sans" panose="020B0403030502040203" pitchFamily="34" charset="0"/>
              </a:rPr>
              <a:t>Телефон, Модель</a:t>
            </a:r>
            <a:r>
              <a:rPr lang="en-US" dirty="0">
                <a:latin typeface="Product Sans" panose="020B0403030502040203" pitchFamily="34" charset="0"/>
              </a:rPr>
              <a:t>-&gt;</a:t>
            </a:r>
            <a:r>
              <a:rPr lang="ru-RU" dirty="0">
                <a:latin typeface="Product Sans" panose="020B0403030502040203" pitchFamily="34" charset="0"/>
              </a:rPr>
              <a:t>Телефон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8AE8273-207E-EC7B-320B-0B9D20D7905E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Нормализация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F5220-EB29-18C2-CB5F-86077DD9EB6D}"/>
              </a:ext>
            </a:extLst>
          </p:cNvPr>
          <p:cNvSpPr txBox="1"/>
          <p:nvPr/>
        </p:nvSpPr>
        <p:spPr>
          <a:xfrm>
            <a:off x="407988" y="5458137"/>
            <a:ext cx="9433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Отношение находится в 3НФ, когда находится во 2НФ и каждый </a:t>
            </a:r>
            <a:r>
              <a:rPr lang="ru-RU" dirty="0" err="1">
                <a:latin typeface="Product Sans" panose="020B0403030502040203" pitchFamily="34" charset="0"/>
              </a:rPr>
              <a:t>неключевой</a:t>
            </a:r>
            <a:r>
              <a:rPr lang="ru-RU" dirty="0">
                <a:latin typeface="Product Sans" panose="020B0403030502040203" pitchFamily="34" charset="0"/>
              </a:rPr>
              <a:t> атрибут зависит только от первичного ключа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1AC308-B4F9-0756-7027-77280759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9" y="2570585"/>
            <a:ext cx="4711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1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29B15C-8DDC-0C6D-3FAF-A881F5B8247A}"/>
              </a:ext>
            </a:extLst>
          </p:cNvPr>
          <p:cNvSpPr txBox="1"/>
          <p:nvPr/>
        </p:nvSpPr>
        <p:spPr>
          <a:xfrm>
            <a:off x="407988" y="1838880"/>
            <a:ext cx="1097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Третья нормальная форма БД</a:t>
            </a:r>
            <a:r>
              <a:rPr lang="en-US" dirty="0">
                <a:latin typeface="Product Sans" panose="020B0403030502040203" pitchFamily="34" charset="0"/>
              </a:rPr>
              <a:t>:</a:t>
            </a:r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94A19B5-87FB-CBAE-3206-FFA77419BE77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Нормализация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59B3D-2B24-7947-6A2D-C5ED138474E9}"/>
              </a:ext>
            </a:extLst>
          </p:cNvPr>
          <p:cNvSpPr txBox="1"/>
          <p:nvPr/>
        </p:nvSpPr>
        <p:spPr>
          <a:xfrm>
            <a:off x="407988" y="5458137"/>
            <a:ext cx="9433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Отношение находится в 3НФ, когда находится во 2НФ и каждый </a:t>
            </a:r>
            <a:r>
              <a:rPr lang="ru-RU" dirty="0" err="1">
                <a:latin typeface="Product Sans" panose="020B0403030502040203" pitchFamily="34" charset="0"/>
              </a:rPr>
              <a:t>неключевой</a:t>
            </a:r>
            <a:r>
              <a:rPr lang="ru-RU" dirty="0">
                <a:latin typeface="Product Sans" panose="020B0403030502040203" pitchFamily="34" charset="0"/>
              </a:rPr>
              <a:t> атрибут зависит только от первичного ключа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830634-BCEA-68F7-F8EC-8EEEDCE9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8" y="3058474"/>
            <a:ext cx="3263900" cy="1549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4C11B9-742B-0E20-B054-F9B6F261D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780" y="2880674"/>
            <a:ext cx="3187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5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601057" y="3228945"/>
            <a:ext cx="10273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Product Sans" panose="020B0403030502040203" pitchFamily="34" charset="0"/>
              </a:rPr>
              <a:t>Оно вам не надо (если не планируете стать </a:t>
            </a:r>
            <a:r>
              <a:rPr lang="en-US" sz="2000" dirty="0">
                <a:latin typeface="Product Sans" panose="020B0403030502040203" pitchFamily="34" charset="0"/>
              </a:rPr>
              <a:t>DBA)</a:t>
            </a:r>
            <a:endParaRPr lang="ru-RU" sz="2000" dirty="0">
              <a:latin typeface="Product Sans" panose="020B0403030502040203" pitchFamily="34" charset="0"/>
            </a:endParaRPr>
          </a:p>
        </p:txBody>
      </p:sp>
      <p:pic>
        <p:nvPicPr>
          <p:cNvPr id="5122" name="Picture 2" descr="Эмодзи 🤯 Apple и iOS">
            <a:extLst>
              <a:ext uri="{FF2B5EF4-FFF2-40B4-BE49-F238E27FC236}">
                <a16:creationId xmlns:a16="http://schemas.microsoft.com/office/drawing/2014/main" id="{EFDAD9F6-2DA1-5D58-CC29-6F9206F6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097" y="430124"/>
            <a:ext cx="405903" cy="4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2CFBFD-E3C5-151F-7944-7B398CA2F317}"/>
              </a:ext>
            </a:extLst>
          </p:cNvPr>
          <p:cNvSpPr txBox="1"/>
          <p:nvPr/>
        </p:nvSpPr>
        <p:spPr>
          <a:xfrm>
            <a:off x="601056" y="4510349"/>
            <a:ext cx="10273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Product Sans" panose="020B0403030502040203" pitchFamily="34" charset="0"/>
              </a:rPr>
              <a:t>Шустова дальше не заходила и мы не будем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27673F-3E90-599A-E52D-58A3747A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532" y="4385076"/>
            <a:ext cx="2883840" cy="2131092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E116561-DA7F-7069-1EB3-ECEE53A8A3EB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solidFill>
                  <a:srgbClr val="FFFFFF"/>
                </a:solidFill>
                <a:latin typeface="Product Sans" panose="020B0403030502040203" pitchFamily="34" charset="0"/>
              </a:rPr>
              <a:t>Четвёртая нормальная форма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9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AC324-A71E-7B48-646D-C4321C7F02C4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 err="1">
                <a:latin typeface="Product Sans" panose="020B0403030502040203" pitchFamily="34" charset="0"/>
              </a:rPr>
              <a:t>Денормализация</a:t>
            </a:r>
            <a:endParaRPr lang="ru-RU" sz="2400" dirty="0">
              <a:latin typeface="Product Sans" panose="020B040303050204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60457"/>
            <a:ext cx="1082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Денормализация — намеренное приведение структуры базы данных в состояние, не удовлетворяющее требованиям нормализации.</a:t>
            </a:r>
          </a:p>
        </p:txBody>
      </p:sp>
      <p:pic>
        <p:nvPicPr>
          <p:cNvPr id="10242" name="Picture 2" descr="What is SQL? What is a Database? Relational Database Management Systems  (RDBMS) Explained in Plain English.">
            <a:extLst>
              <a:ext uri="{FF2B5EF4-FFF2-40B4-BE49-F238E27FC236}">
                <a16:creationId xmlns:a16="http://schemas.microsoft.com/office/drawing/2014/main" id="{964E6940-7DD5-E70E-4E07-D503B922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71" y="2797918"/>
            <a:ext cx="4762500" cy="2886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8A52C3-2223-6190-1701-2DABA4DF0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634" y="2664568"/>
            <a:ext cx="4122829" cy="3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407817"/>
            <a:ext cx="108293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Главная причина </a:t>
            </a:r>
            <a:r>
              <a:rPr lang="ru-RU" dirty="0" err="1">
                <a:latin typeface="Product Sans" panose="020B0403030502040203" pitchFamily="34" charset="0"/>
              </a:rPr>
              <a:t>денормализации</a:t>
            </a:r>
            <a:r>
              <a:rPr lang="ru-RU" dirty="0">
                <a:latin typeface="Product Sans" panose="020B0403030502040203" pitchFamily="34" charset="0"/>
              </a:rPr>
              <a:t> - повышение производительности</a:t>
            </a:r>
            <a:r>
              <a:rPr lang="en-US" dirty="0">
                <a:latin typeface="Product Sans" panose="020B0403030502040203" pitchFamily="34" charset="0"/>
              </a:rPr>
              <a:t> (</a:t>
            </a:r>
            <a:r>
              <a:rPr lang="ru-RU" dirty="0">
                <a:latin typeface="Product Sans" panose="020B0403030502040203" pitchFamily="34" charset="0"/>
              </a:rPr>
              <a:t>дублируем данные, которые получаются чаще всего)</a:t>
            </a:r>
          </a:p>
          <a:p>
            <a:pPr algn="just"/>
            <a:endParaRPr lang="ru-RU" dirty="0">
              <a:latin typeface="Product Sans" panose="020B0403030502040203" pitchFamily="34" charset="0"/>
            </a:endParaRPr>
          </a:p>
          <a:p>
            <a:pPr algn="just"/>
            <a:r>
              <a:rPr lang="ru-RU" dirty="0">
                <a:latin typeface="Product Sans" panose="020B0403030502040203" pitchFamily="34" charset="0"/>
              </a:rPr>
              <a:t>Минусы: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Product Sans" panose="020B0403030502040203" pitchFamily="34" charset="0"/>
              </a:rPr>
              <a:t>Дополнительное место на диске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Product Sans" panose="020B0403030502040203" pitchFamily="34" charset="0"/>
              </a:rPr>
              <a:t>Аномалии данных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Product Sans" panose="020B0403030502040203" pitchFamily="34" charset="0"/>
              </a:rPr>
              <a:t>Замедление других операций</a:t>
            </a:r>
          </a:p>
        </p:txBody>
      </p:sp>
      <p:pic>
        <p:nvPicPr>
          <p:cNvPr id="1026" name="Picture 2" descr="Искал оригинал мема с котом &quot;Зачем? Затем&quot; | Пикабу">
            <a:extLst>
              <a:ext uri="{FF2B5EF4-FFF2-40B4-BE49-F238E27FC236}">
                <a16:creationId xmlns:a16="http://schemas.microsoft.com/office/drawing/2014/main" id="{53BA48D8-7F98-9F00-11F6-7112F3339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58" y="4096138"/>
            <a:ext cx="2172083" cy="21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97228E0-3FA9-1A17-7481-9B887C042E2F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 err="1">
                <a:latin typeface="Product Sans" panose="020B0403030502040203" pitchFamily="34" charset="0"/>
              </a:rPr>
              <a:t>Денормализация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8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3551A8F-31FB-B667-A087-81551575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" r="5272"/>
          <a:stretch/>
        </p:blipFill>
        <p:spPr bwMode="auto">
          <a:xfrm>
            <a:off x="3762375" y="1881187"/>
            <a:ext cx="4667250" cy="3095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4B6E1C-085D-98CB-B679-F4034C0268E6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Индексы</a:t>
            </a:r>
          </a:p>
        </p:txBody>
      </p:sp>
    </p:spTree>
    <p:extLst>
      <p:ext uri="{BB962C8B-B14F-4D97-AF65-F5344CB8AC3E}">
        <p14:creationId xmlns:p14="http://schemas.microsoft.com/office/powerpoint/2010/main" val="236474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Индекс – это специальная структура данных, которая позволяет повышать скорость извлечения данных за счет дополнительных операций записи и хранения. Здесь стоит отметить, что индексы хранятся отдельно от данных.</a:t>
            </a:r>
          </a:p>
        </p:txBody>
      </p:sp>
      <p:pic>
        <p:nvPicPr>
          <p:cNvPr id="9218" name="Picture 2" descr="For all you geeky sociopaths - Imgflip">
            <a:extLst>
              <a:ext uri="{FF2B5EF4-FFF2-40B4-BE49-F238E27FC236}">
                <a16:creationId xmlns:a16="http://schemas.microsoft.com/office/drawing/2014/main" id="{F3551A8F-31FB-B667-A087-81551575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920662"/>
            <a:ext cx="4667250" cy="3095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8F99420-45AC-8B1A-297E-72BBD26EA338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Индексы</a:t>
            </a:r>
          </a:p>
        </p:txBody>
      </p:sp>
    </p:spTree>
    <p:extLst>
      <p:ext uri="{BB962C8B-B14F-4D97-AF65-F5344CB8AC3E}">
        <p14:creationId xmlns:p14="http://schemas.microsoft.com/office/powerpoint/2010/main" val="109791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2471D7E-05AC-A988-9B64-351D6B970807}"/>
              </a:ext>
            </a:extLst>
          </p:cNvPr>
          <p:cNvSpPr txBox="1">
            <a:spLocks/>
          </p:cNvSpPr>
          <p:nvPr/>
        </p:nvSpPr>
        <p:spPr>
          <a:xfrm>
            <a:off x="0" y="167217"/>
            <a:ext cx="4601633" cy="973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200"/>
            <a:r>
              <a:rPr lang="ru-RU" sz="2400" b="1" dirty="0">
                <a:solidFill>
                  <a:schemeClr val="bg1"/>
                </a:solidFill>
                <a:latin typeface="Product Sans" panose="020B0403030502040203" pitchFamily="34" charset="0"/>
              </a:rPr>
              <a:t>План занятия</a:t>
            </a:r>
          </a:p>
        </p:txBody>
      </p:sp>
      <p:pic>
        <p:nvPicPr>
          <p:cNvPr id="1026" name="Picture 2" descr="So here's the plan... - Buzz and Woody (Toy Story) Meme | Make a Meme">
            <a:extLst>
              <a:ext uri="{FF2B5EF4-FFF2-40B4-BE49-F238E27FC236}">
                <a16:creationId xmlns:a16="http://schemas.microsoft.com/office/drawing/2014/main" id="{AA59C091-15E4-DA36-55EA-1F71F603C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8" t="-288" r="5839" b="288"/>
          <a:stretch/>
        </p:blipFill>
        <p:spPr bwMode="auto">
          <a:xfrm>
            <a:off x="6424711" y="1871662"/>
            <a:ext cx="4861357" cy="3114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960FC4D3-8DD6-877C-F1DE-015F7BD0FEAF}"/>
              </a:ext>
            </a:extLst>
          </p:cNvPr>
          <p:cNvSpPr txBox="1">
            <a:spLocks/>
          </p:cNvSpPr>
          <p:nvPr/>
        </p:nvSpPr>
        <p:spPr>
          <a:xfrm>
            <a:off x="347132" y="1768484"/>
            <a:ext cx="6462781" cy="386259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Назначение БД</a:t>
            </a:r>
            <a:endParaRPr lang="en-US" sz="2000" dirty="0">
              <a:latin typeface="Product Sans" panose="020B040303050204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Реляционные</a:t>
            </a:r>
            <a:r>
              <a:rPr lang="en-US" sz="2000" dirty="0">
                <a:latin typeface="Product Sans" panose="020B0403030502040203" pitchFamily="34" charset="0"/>
              </a:rPr>
              <a:t> </a:t>
            </a:r>
            <a:r>
              <a:rPr lang="ru-RU" sz="2000" dirty="0">
                <a:latin typeface="Product Sans" panose="020B0403030502040203" pitchFamily="34" charset="0"/>
              </a:rPr>
              <a:t>БД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Нормализация и денормализация</a:t>
            </a:r>
            <a:endParaRPr lang="en-US" sz="2000" dirty="0">
              <a:latin typeface="Product Sans" panose="020B040303050204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Индексы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Транзакции и </a:t>
            </a:r>
            <a:r>
              <a:rPr lang="en-US" sz="2000" dirty="0">
                <a:latin typeface="Product Sans" panose="020B0403030502040203" pitchFamily="34" charset="0"/>
              </a:rPr>
              <a:t>ACID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Product Sans" panose="020B0403030502040203" pitchFamily="34" charset="0"/>
              </a:rPr>
              <a:t>CRUD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Product Sans" panose="020B0403030502040203" pitchFamily="34" charset="0"/>
              </a:rPr>
              <a:t>ORM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Репликации и </a:t>
            </a:r>
            <a:r>
              <a:rPr lang="ru-RU" sz="2000" dirty="0" err="1">
                <a:latin typeface="Product Sans" panose="020B0403030502040203" pitchFamily="34" charset="0"/>
              </a:rPr>
              <a:t>шардинг</a:t>
            </a:r>
            <a:endParaRPr lang="ru-RU" sz="2000" dirty="0">
              <a:latin typeface="Product Sans" panose="020B040303050204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Таблицы измерений и фактов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Нереляционные БД</a:t>
            </a:r>
            <a:endParaRPr lang="en-US" sz="20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6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6736124-7A95-5A78-AE29-9AD2ED0DE148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b="1" kern="1200" dirty="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+mj-ea"/>
                <a:cs typeface="+mj-cs"/>
              </a:rPr>
              <a:t>Типы индексов</a:t>
            </a:r>
            <a:endParaRPr lang="ru-RU" sz="2400" dirty="0">
              <a:latin typeface="Product Sans" panose="020B040303050204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24BAD-7492-004F-8338-7DECFA315B4E}"/>
              </a:ext>
            </a:extLst>
          </p:cNvPr>
          <p:cNvSpPr txBox="1"/>
          <p:nvPr/>
        </p:nvSpPr>
        <p:spPr>
          <a:xfrm>
            <a:off x="681318" y="2011794"/>
            <a:ext cx="1089591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Одиночные</a:t>
            </a:r>
          </a:p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Составные</a:t>
            </a:r>
          </a:p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Уникальные</a:t>
            </a:r>
          </a:p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Полнотекстовые</a:t>
            </a:r>
          </a:p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Индексы с хешированием</a:t>
            </a:r>
          </a:p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Индексы с пространственными данными</a:t>
            </a:r>
          </a:p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Индексы </a:t>
            </a:r>
            <a:r>
              <a:rPr lang="en-US" sz="2000" dirty="0">
                <a:latin typeface="Product Sans" panose="020B0403030502040203" pitchFamily="34" charset="0"/>
              </a:rPr>
              <a:t>B-</a:t>
            </a:r>
            <a:r>
              <a:rPr lang="ru-RU" sz="2000" dirty="0">
                <a:latin typeface="Product Sans" panose="020B0403030502040203" pitchFamily="34" charset="0"/>
              </a:rPr>
              <a:t>дерева</a:t>
            </a:r>
          </a:p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Индексы </a:t>
            </a:r>
            <a:r>
              <a:rPr lang="en-US" sz="2000" dirty="0">
                <a:latin typeface="Product Sans" panose="020B0403030502040203" pitchFamily="34" charset="0"/>
              </a:rPr>
              <a:t>Bitmap</a:t>
            </a:r>
          </a:p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Индексы </a:t>
            </a:r>
            <a:r>
              <a:rPr lang="en-US" sz="2000" dirty="0">
                <a:latin typeface="Product Sans" panose="020B0403030502040203" pitchFamily="34" charset="0"/>
              </a:rPr>
              <a:t>Clustered</a:t>
            </a:r>
          </a:p>
          <a:p>
            <a:pPr marL="342900" indent="-342900" algn="just">
              <a:buAutoNum type="arabicPeriod"/>
            </a:pPr>
            <a:r>
              <a:rPr lang="ru-RU" sz="2000" dirty="0">
                <a:latin typeface="Product Sans" panose="020B0403030502040203" pitchFamily="34" charset="0"/>
              </a:rPr>
              <a:t>Индексы </a:t>
            </a:r>
            <a:r>
              <a:rPr lang="en-US" sz="2000" dirty="0">
                <a:latin typeface="Product Sans" panose="020B0403030502040203" pitchFamily="34" charset="0"/>
              </a:rPr>
              <a:t>Non-Clustered</a:t>
            </a:r>
            <a:endParaRPr lang="ru-RU" sz="20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09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B429DE3-1059-BBFC-7593-4AF8CABE1A44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Транзакции и </a:t>
            </a:r>
            <a:r>
              <a:rPr lang="en-US" sz="2400" dirty="0">
                <a:latin typeface="Product Sans" panose="020B0403030502040203" pitchFamily="34" charset="0"/>
              </a:rPr>
              <a:t>ACID</a:t>
            </a:r>
            <a:endParaRPr lang="ru-RU" sz="2400" dirty="0">
              <a:latin typeface="Product Sans" panose="020B040303050204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36345" y="1366911"/>
            <a:ext cx="1082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Транзакция — это набор операций по работе с базой данных (БД), объединенных в одну атомарную пачку.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5FC42E3-0DD4-F8E8-3A5D-F2EB1E7FA731}"/>
              </a:ext>
            </a:extLst>
          </p:cNvPr>
          <p:cNvSpPr/>
          <p:nvPr/>
        </p:nvSpPr>
        <p:spPr>
          <a:xfrm>
            <a:off x="815788" y="3052482"/>
            <a:ext cx="753036" cy="7530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00773-A8F8-8E02-1E60-04246254E73C}"/>
              </a:ext>
            </a:extLst>
          </p:cNvPr>
          <p:cNvSpPr txBox="1"/>
          <p:nvPr/>
        </p:nvSpPr>
        <p:spPr>
          <a:xfrm>
            <a:off x="442444" y="4047704"/>
            <a:ext cx="149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Consistent </a:t>
            </a:r>
            <a:br>
              <a:rPr lang="en-US" dirty="0">
                <a:latin typeface="Product Sans" panose="020B0403030502040203" pitchFamily="34" charset="0"/>
              </a:rPr>
            </a:br>
            <a:r>
              <a:rPr lang="en-US" dirty="0">
                <a:latin typeface="Product Sans" panose="020B0403030502040203" pitchFamily="34" charset="0"/>
              </a:rPr>
              <a:t>State #1</a:t>
            </a:r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D5764DC-4F71-A7CE-D374-2FFD62EA772E}"/>
              </a:ext>
            </a:extLst>
          </p:cNvPr>
          <p:cNvSpPr/>
          <p:nvPr/>
        </p:nvSpPr>
        <p:spPr>
          <a:xfrm>
            <a:off x="10031505" y="3052482"/>
            <a:ext cx="753036" cy="7530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F2190-90BC-4BED-E0C1-C26D92241F9D}"/>
              </a:ext>
            </a:extLst>
          </p:cNvPr>
          <p:cNvSpPr txBox="1"/>
          <p:nvPr/>
        </p:nvSpPr>
        <p:spPr>
          <a:xfrm>
            <a:off x="9658161" y="4047704"/>
            <a:ext cx="149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Consistent </a:t>
            </a:r>
            <a:br>
              <a:rPr lang="en-US" dirty="0">
                <a:latin typeface="Product Sans" panose="020B0403030502040203" pitchFamily="34" charset="0"/>
              </a:rPr>
            </a:br>
            <a:r>
              <a:rPr lang="en-US" dirty="0">
                <a:latin typeface="Product Sans" panose="020B0403030502040203" pitchFamily="34" charset="0"/>
              </a:rPr>
              <a:t>State #2</a:t>
            </a:r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0656F50-FF31-801C-3F07-F1EC7531FD11}"/>
              </a:ext>
            </a:extLst>
          </p:cNvPr>
          <p:cNvSpPr/>
          <p:nvPr/>
        </p:nvSpPr>
        <p:spPr>
          <a:xfrm>
            <a:off x="3936628" y="3180229"/>
            <a:ext cx="497542" cy="4975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847B78C-1928-68B1-2B55-44736FC710D7}"/>
              </a:ext>
            </a:extLst>
          </p:cNvPr>
          <p:cNvSpPr/>
          <p:nvPr/>
        </p:nvSpPr>
        <p:spPr>
          <a:xfrm>
            <a:off x="4997700" y="3180229"/>
            <a:ext cx="497542" cy="4975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6A8079C-3665-FA18-C2CD-3E39BBFD5C18}"/>
              </a:ext>
            </a:extLst>
          </p:cNvPr>
          <p:cNvSpPr/>
          <p:nvPr/>
        </p:nvSpPr>
        <p:spPr>
          <a:xfrm>
            <a:off x="6081929" y="3180229"/>
            <a:ext cx="497542" cy="4975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DC3CD3C-5171-0E17-266A-5448B154D696}"/>
              </a:ext>
            </a:extLst>
          </p:cNvPr>
          <p:cNvSpPr/>
          <p:nvPr/>
        </p:nvSpPr>
        <p:spPr>
          <a:xfrm>
            <a:off x="7166158" y="3180229"/>
            <a:ext cx="497542" cy="4975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AA578-FD64-E7CE-CE8D-DB23764B8385}"/>
              </a:ext>
            </a:extLst>
          </p:cNvPr>
          <p:cNvSpPr txBox="1"/>
          <p:nvPr/>
        </p:nvSpPr>
        <p:spPr>
          <a:xfrm>
            <a:off x="2430022" y="4860705"/>
            <a:ext cx="301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Rollback</a:t>
            </a:r>
            <a:r>
              <a:rPr lang="ru-RU" dirty="0">
                <a:latin typeface="Product Sans" panose="020B0403030502040203" pitchFamily="34" charset="0"/>
              </a:rPr>
              <a:t> из-за ошибки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A6C5F-9CB0-C32A-F4A7-467498732035}"/>
              </a:ext>
            </a:extLst>
          </p:cNvPr>
          <p:cNvSpPr txBox="1"/>
          <p:nvPr/>
        </p:nvSpPr>
        <p:spPr>
          <a:xfrm>
            <a:off x="8285702" y="2683150"/>
            <a:ext cx="115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Commit</a:t>
            </a:r>
            <a:endParaRPr lang="ru-RU" dirty="0">
              <a:latin typeface="Product Sans" panose="020B0403030502040203" pitchFamily="34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E10A175-624E-AAF1-F876-302DAE815653}"/>
              </a:ext>
            </a:extLst>
          </p:cNvPr>
          <p:cNvCxnSpPr/>
          <p:nvPr/>
        </p:nvCxnSpPr>
        <p:spPr>
          <a:xfrm flipH="1">
            <a:off x="2612683" y="4550163"/>
            <a:ext cx="242514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03D66CF-5387-8BA5-6B52-4BEFFAE9B4C6}"/>
              </a:ext>
            </a:extLst>
          </p:cNvPr>
          <p:cNvCxnSpPr>
            <a:cxnSpLocks/>
          </p:cNvCxnSpPr>
          <p:nvPr/>
        </p:nvCxnSpPr>
        <p:spPr>
          <a:xfrm>
            <a:off x="8454516" y="3429000"/>
            <a:ext cx="9895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59FCB8-8943-2BD4-0963-804019219C5A}"/>
              </a:ext>
            </a:extLst>
          </p:cNvPr>
          <p:cNvSpPr txBox="1"/>
          <p:nvPr/>
        </p:nvSpPr>
        <p:spPr>
          <a:xfrm>
            <a:off x="3874658" y="1940568"/>
            <a:ext cx="399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Intermediate states</a:t>
            </a:r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F7E98-F715-7EE5-825C-8471AE0A2762}"/>
              </a:ext>
            </a:extLst>
          </p:cNvPr>
          <p:cNvSpPr txBox="1"/>
          <p:nvPr/>
        </p:nvSpPr>
        <p:spPr>
          <a:xfrm>
            <a:off x="3874658" y="2289788"/>
            <a:ext cx="399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State transitions by INSERT, UPDATE, DELETE</a:t>
            </a:r>
            <a:endParaRPr lang="ru-RU" dirty="0">
              <a:latin typeface="Product Sans" panose="020B0403030502040203" pitchFamily="34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88A11FF-0E2C-31C2-411D-7BBBF0F32548}"/>
              </a:ext>
            </a:extLst>
          </p:cNvPr>
          <p:cNvCxnSpPr>
            <a:cxnSpLocks/>
          </p:cNvCxnSpPr>
          <p:nvPr/>
        </p:nvCxnSpPr>
        <p:spPr>
          <a:xfrm>
            <a:off x="6707934" y="3429000"/>
            <a:ext cx="3512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E051643-F77A-03C6-9A4A-7E6B646509D5}"/>
              </a:ext>
            </a:extLst>
          </p:cNvPr>
          <p:cNvCxnSpPr>
            <a:cxnSpLocks/>
          </p:cNvCxnSpPr>
          <p:nvPr/>
        </p:nvCxnSpPr>
        <p:spPr>
          <a:xfrm>
            <a:off x="5625894" y="3429000"/>
            <a:ext cx="3512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D1BF9C-235A-B82E-6C7E-AC5732950E98}"/>
              </a:ext>
            </a:extLst>
          </p:cNvPr>
          <p:cNvCxnSpPr>
            <a:cxnSpLocks/>
          </p:cNvCxnSpPr>
          <p:nvPr/>
        </p:nvCxnSpPr>
        <p:spPr>
          <a:xfrm>
            <a:off x="4534710" y="3429000"/>
            <a:ext cx="3512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081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Транзакция — это набор операций по работе с базой данных (БД), объединенных в одну атомарную пачку.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BCB82E-6F08-15B3-C0FE-18CCD34AE519}"/>
              </a:ext>
            </a:extLst>
          </p:cNvPr>
          <p:cNvSpPr txBox="1"/>
          <p:nvPr/>
        </p:nvSpPr>
        <p:spPr>
          <a:xfrm>
            <a:off x="407988" y="2563030"/>
            <a:ext cx="59973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latin typeface="Product Sans" panose="020B0403030502040203" pitchFamily="34" charset="0"/>
              </a:rPr>
              <a:t> Atomicity — </a:t>
            </a:r>
            <a:r>
              <a:rPr lang="ru-RU" sz="2400" dirty="0">
                <a:latin typeface="Product Sans" panose="020B0403030502040203" pitchFamily="34" charset="0"/>
              </a:rPr>
              <a:t>Атомарность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Product Sans" panose="020B0403030502040203" pitchFamily="34" charset="0"/>
              </a:rPr>
              <a:t> Consistency — </a:t>
            </a:r>
            <a:r>
              <a:rPr lang="ru-RU" sz="2400" dirty="0">
                <a:latin typeface="Product Sans" panose="020B0403030502040203" pitchFamily="34" charset="0"/>
              </a:rPr>
              <a:t>Согласованность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Product Sans" panose="020B0403030502040203" pitchFamily="34" charset="0"/>
              </a:rPr>
              <a:t> Isolation — </a:t>
            </a:r>
            <a:r>
              <a:rPr lang="ru-RU" sz="2400" dirty="0">
                <a:latin typeface="Product Sans" panose="020B0403030502040203" pitchFamily="34" charset="0"/>
              </a:rPr>
              <a:t>Изолированность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Product Sans" panose="020B0403030502040203" pitchFamily="34" charset="0"/>
              </a:rPr>
              <a:t> Durability — </a:t>
            </a:r>
            <a:r>
              <a:rPr lang="ru-RU" sz="2400" dirty="0">
                <a:latin typeface="Product Sans" panose="020B0403030502040203" pitchFamily="34" charset="0"/>
              </a:rPr>
              <a:t>Надёжность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743914-F898-5FD4-218A-4F29E22E0638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Транзакции и </a:t>
            </a:r>
            <a:r>
              <a:rPr lang="en-US" sz="2400" dirty="0">
                <a:latin typeface="Product Sans" panose="020B0403030502040203" pitchFamily="34" charset="0"/>
              </a:rPr>
              <a:t>ACID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743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Product Sans" panose="020B0403030502040203" pitchFamily="34" charset="0"/>
              </a:rPr>
              <a:t>Потерянная запись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F5A65B-1174-457A-AC26-AF3F90511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t="21202" r="8022" b="7902"/>
          <a:stretch/>
        </p:blipFill>
        <p:spPr bwMode="auto">
          <a:xfrm>
            <a:off x="3942310" y="2316809"/>
            <a:ext cx="4307380" cy="343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CCB25F1-E12A-C037-8CA9-93E52C8DE0BD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Транзакции, зачем?</a:t>
            </a:r>
          </a:p>
        </p:txBody>
      </p:sp>
    </p:spTree>
    <p:extLst>
      <p:ext uri="{BB962C8B-B14F-4D97-AF65-F5344CB8AC3E}">
        <p14:creationId xmlns:p14="http://schemas.microsoft.com/office/powerpoint/2010/main" val="539583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Product Sans" panose="020B0403030502040203" pitchFamily="34" charset="0"/>
              </a:rPr>
              <a:t>Грязное чтение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F5A65B-1174-457A-AC26-AF3F9051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 bwMode="auto">
          <a:xfrm>
            <a:off x="3942310" y="2316809"/>
            <a:ext cx="4307380" cy="343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9D0EA31-AC81-F7CA-F9E4-D36C760363C7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Транзакции, зачем?</a:t>
            </a:r>
          </a:p>
        </p:txBody>
      </p:sp>
    </p:spTree>
    <p:extLst>
      <p:ext uri="{BB962C8B-B14F-4D97-AF65-F5344CB8AC3E}">
        <p14:creationId xmlns:p14="http://schemas.microsoft.com/office/powerpoint/2010/main" val="2761165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Product Sans" panose="020B0403030502040203" pitchFamily="34" charset="0"/>
              </a:rPr>
              <a:t>Повторное чтение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F5A65B-1174-457A-AC26-AF3F9051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06"/>
          <a:stretch/>
        </p:blipFill>
        <p:spPr bwMode="auto">
          <a:xfrm>
            <a:off x="3942310" y="2316809"/>
            <a:ext cx="4307380" cy="343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043252-6EAB-225E-4C18-B9D71F142B4A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Транзакции, зачем?</a:t>
            </a:r>
          </a:p>
        </p:txBody>
      </p:sp>
    </p:spTree>
    <p:extLst>
      <p:ext uri="{BB962C8B-B14F-4D97-AF65-F5344CB8AC3E}">
        <p14:creationId xmlns:p14="http://schemas.microsoft.com/office/powerpoint/2010/main" val="282955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Product Sans" panose="020B0403030502040203" pitchFamily="34" charset="0"/>
              </a:rPr>
              <a:t>Фантомы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F5A65B-1174-457A-AC26-AF3F9051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r="419"/>
          <a:stretch/>
        </p:blipFill>
        <p:spPr bwMode="auto">
          <a:xfrm>
            <a:off x="3942310" y="2316809"/>
            <a:ext cx="4307380" cy="343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0491B31-8239-0D67-39AF-1FEBFECAA18F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Транзакции, зачем?</a:t>
            </a:r>
          </a:p>
        </p:txBody>
      </p:sp>
    </p:spTree>
    <p:extLst>
      <p:ext uri="{BB962C8B-B14F-4D97-AF65-F5344CB8AC3E}">
        <p14:creationId xmlns:p14="http://schemas.microsoft.com/office/powerpoint/2010/main" val="168971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CFF4AF-47EC-0E0F-0308-51BF27553518}"/>
              </a:ext>
            </a:extLst>
          </p:cNvPr>
          <p:cNvSpPr txBox="1"/>
          <p:nvPr/>
        </p:nvSpPr>
        <p:spPr>
          <a:xfrm>
            <a:off x="407988" y="1382081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Product Sans" panose="020B0403030502040203" pitchFamily="34" charset="0"/>
              </a:rPr>
              <a:t>CRUD — акроним, обозначающий четыре базовые функции, используемые при работе с базами данных: создание, чтение, модификация, удаление. Введён Джеймсом Мартином в 1983 году как стандартная классификация функций по манипуляции данными.</a:t>
            </a:r>
          </a:p>
          <a:p>
            <a:endParaRPr lang="ru-RU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CRUD </a:t>
            </a:r>
            <a:r>
              <a:rPr lang="ru-RU" dirty="0">
                <a:latin typeface="Product Sans" panose="020B0403030502040203" pitchFamily="34" charset="0"/>
              </a:rPr>
              <a:t>операциям соответствуют операции из БД: </a:t>
            </a:r>
            <a:r>
              <a:rPr lang="en-US" dirty="0">
                <a:latin typeface="Product Sans" panose="020B0403030502040203" pitchFamily="34" charset="0"/>
              </a:rPr>
              <a:t>CREATE, SELECT, UPDATE, DELETE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3074" name="Picture 2" descr="CRUD · GitBook">
            <a:extLst>
              <a:ext uri="{FF2B5EF4-FFF2-40B4-BE49-F238E27FC236}">
                <a16:creationId xmlns:a16="http://schemas.microsoft.com/office/drawing/2014/main" id="{6DCDEBDB-3CC3-F80C-5A83-EB373E93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899" y="1340888"/>
            <a:ext cx="3779888" cy="199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1009FF-AF9F-15C2-710D-03493B6E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451" y="4493174"/>
            <a:ext cx="4819650" cy="204787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11AAA91-6011-50D2-A3F3-F334BB434AC4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en-US" sz="2400" dirty="0">
                <a:latin typeface="Product Sans" panose="020B0403030502040203" pitchFamily="34" charset="0"/>
              </a:rPr>
              <a:t>CRUD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28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19F67B-2058-0045-CBC0-6D832353AFCE}"/>
              </a:ext>
            </a:extLst>
          </p:cNvPr>
          <p:cNvSpPr txBox="1"/>
          <p:nvPr/>
        </p:nvSpPr>
        <p:spPr>
          <a:xfrm>
            <a:off x="407988" y="1376363"/>
            <a:ext cx="10714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Product Sans" panose="020B0403030502040203" pitchFamily="34" charset="0"/>
              </a:rPr>
              <a:t>ORM (Object</a:t>
            </a:r>
            <a:r>
              <a:rPr lang="ru-RU" b="0" i="0" dirty="0">
                <a:effectLst/>
                <a:latin typeface="Product Sans" panose="020B0403030502040203" pitchFamily="34" charset="0"/>
              </a:rPr>
              <a:t>-</a:t>
            </a:r>
            <a:r>
              <a:rPr lang="en-US" dirty="0">
                <a:latin typeface="Product Sans" panose="020B0403030502040203" pitchFamily="34" charset="0"/>
              </a:rPr>
              <a:t>R</a:t>
            </a:r>
            <a:r>
              <a:rPr lang="en-US" b="0" i="0" dirty="0">
                <a:effectLst/>
                <a:latin typeface="Product Sans" panose="020B0403030502040203" pitchFamily="34" charset="0"/>
              </a:rPr>
              <a:t>elation Mapping) –</a:t>
            </a:r>
            <a:r>
              <a:rPr lang="ru-RU" b="0" i="0" dirty="0">
                <a:effectLst/>
                <a:latin typeface="Product Sans" panose="020B0403030502040203" pitchFamily="34" charset="0"/>
              </a:rPr>
              <a:t> способ доступа к реляционной БД с помощью объектно</a:t>
            </a:r>
            <a:r>
              <a:rPr lang="ru-RU" dirty="0">
                <a:latin typeface="Product Sans" panose="020B0403030502040203" pitchFamily="34" charset="0"/>
              </a:rPr>
              <a:t>-ориентированных языков</a:t>
            </a:r>
            <a:r>
              <a:rPr lang="en-US" dirty="0">
                <a:latin typeface="Product Sans" panose="020B0403030502040203" pitchFamily="34" charset="0"/>
              </a:rPr>
              <a:t> (Java</a:t>
            </a:r>
            <a:r>
              <a:rPr lang="ru-RU" dirty="0">
                <a:latin typeface="Product Sans" panose="020B0403030502040203" pitchFamily="34" charset="0"/>
              </a:rPr>
              <a:t> - </a:t>
            </a:r>
            <a:r>
              <a:rPr lang="en-US" dirty="0">
                <a:latin typeface="Product Sans" panose="020B0403030502040203" pitchFamily="34" charset="0"/>
              </a:rPr>
              <a:t>Hibernate, Python - Django, Ruby on Rails - Active Records, PHP - </a:t>
            </a:r>
            <a:r>
              <a:rPr lang="en-US" b="0" i="0" dirty="0">
                <a:solidFill>
                  <a:srgbClr val="202124"/>
                </a:solidFill>
                <a:effectLst/>
                <a:latin typeface="Product Sans" panose="020B0403030502040203" pitchFamily="34" charset="0"/>
              </a:rPr>
              <a:t>Doctrine</a:t>
            </a:r>
            <a:r>
              <a:rPr lang="en-US" dirty="0">
                <a:latin typeface="Product Sans" panose="020B0403030502040203" pitchFamily="34" charset="0"/>
              </a:rPr>
              <a:t>)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5124" name="Picture 4" descr="Как упростить себе жизнь при разработке интерфейса взаимодействия  приложения и БД?">
            <a:extLst>
              <a:ext uri="{FF2B5EF4-FFF2-40B4-BE49-F238E27FC236}">
                <a16:creationId xmlns:a16="http://schemas.microsoft.com/office/drawing/2014/main" id="{76EE7870-DCBB-5118-194C-312E48024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783" y="2726241"/>
            <a:ext cx="7587517" cy="348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6FA6032-BC8F-1764-5C6F-ED6DB13C9834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en-US" sz="2400" dirty="0">
                <a:latin typeface="Product Sans" panose="020B0403030502040203" pitchFamily="34" charset="0"/>
              </a:rPr>
              <a:t>ORM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966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434CEF-E85E-5D2C-2971-BE317B49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96" y="1647970"/>
            <a:ext cx="3724275" cy="3209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C85F5-9399-C517-D9CA-3C8403DE0754}"/>
              </a:ext>
            </a:extLst>
          </p:cNvPr>
          <p:cNvSpPr txBox="1"/>
          <p:nvPr/>
        </p:nvSpPr>
        <p:spPr>
          <a:xfrm>
            <a:off x="407988" y="1867965"/>
            <a:ext cx="6989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Product Sans" panose="020B0403030502040203" pitchFamily="34" charset="0"/>
              </a:rPr>
              <a:t>Когда проект маленький – всё круто, но потом…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B7031-1C23-E9B8-CE3A-55993C46629F}"/>
              </a:ext>
            </a:extLst>
          </p:cNvPr>
          <p:cNvSpPr txBox="1"/>
          <p:nvPr/>
        </p:nvSpPr>
        <p:spPr>
          <a:xfrm>
            <a:off x="407988" y="2406575"/>
            <a:ext cx="10714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" panose="020B0403030502040203" pitchFamily="34" charset="0"/>
              </a:rPr>
              <a:t>Недостаточная гибкость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" panose="020B0403030502040203" pitchFamily="34" charset="0"/>
              </a:rPr>
              <a:t>Уменьшение производительности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4A1FD-A136-7ED1-FD6D-1AF6AB25B901}"/>
              </a:ext>
            </a:extLst>
          </p:cNvPr>
          <p:cNvSpPr txBox="1"/>
          <p:nvPr/>
        </p:nvSpPr>
        <p:spPr>
          <a:xfrm>
            <a:off x="407988" y="3304551"/>
            <a:ext cx="10714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Product Sans" panose="020B0403030502040203" pitchFamily="34" charset="0"/>
              </a:rPr>
              <a:t>Альтернативы </a:t>
            </a:r>
            <a:r>
              <a:rPr lang="en-US" sz="2000" dirty="0">
                <a:latin typeface="Product Sans" panose="020B0403030502040203" pitchFamily="34" charset="0"/>
              </a:rPr>
              <a:t>ORM – Query Builders </a:t>
            </a:r>
            <a:r>
              <a:rPr lang="ru-RU" sz="2000" dirty="0">
                <a:latin typeface="Product Sans" panose="020B0403030502040203" pitchFamily="34" charset="0"/>
              </a:rPr>
              <a:t>(</a:t>
            </a:r>
            <a:r>
              <a:rPr lang="en-US" sz="2000" dirty="0" err="1">
                <a:latin typeface="Product Sans" panose="020B0403030502040203" pitchFamily="34" charset="0"/>
              </a:rPr>
              <a:t>PyPika</a:t>
            </a:r>
            <a:r>
              <a:rPr lang="en-US" sz="2000" dirty="0">
                <a:latin typeface="Product Sans" panose="020B0403030502040203" pitchFamily="34" charset="0"/>
              </a:rPr>
              <a:t>, JOOQ) </a:t>
            </a:r>
            <a:endParaRPr lang="ru-RU" sz="2000" dirty="0">
              <a:latin typeface="Product Sans" panose="020B040303050204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FCFB6-4C68-A291-5C54-8E6E6A71F0D0}"/>
              </a:ext>
            </a:extLst>
          </p:cNvPr>
          <p:cNvSpPr txBox="1"/>
          <p:nvPr/>
        </p:nvSpPr>
        <p:spPr>
          <a:xfrm>
            <a:off x="407988" y="1376363"/>
            <a:ext cx="6989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Product Sans" panose="020B0403030502040203" pitchFamily="34" charset="0"/>
              </a:rPr>
              <a:t>Какие минусы?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61B879F-E185-D1D3-1500-8E70CB97F7CD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en-US" sz="2400" dirty="0">
                <a:latin typeface="Product Sans" panose="020B0403030502040203" pitchFamily="34" charset="0"/>
              </a:rPr>
              <a:t>ORM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64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D4C6AD-F437-EE7E-8CC5-114FD8B2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413239"/>
            <a:ext cx="11087100" cy="49631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DE02F-B384-8ECB-CFCD-EB208EF6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878"/>
            <a:ext cx="11641138" cy="461665"/>
          </a:xfrm>
        </p:spPr>
        <p:txBody>
          <a:bodyPr/>
          <a:lstStyle/>
          <a:p>
            <a:pPr indent="457200"/>
            <a:r>
              <a:rPr lang="ru-RU" sz="2400" dirty="0">
                <a:latin typeface="Product Sans" panose="020B0403030502040203" pitchFamily="34" charset="0"/>
                <a:cs typeface="Mongolian Baiti" panose="03000500000000000000" pitchFamily="66" charset="0"/>
              </a:rPr>
              <a:t>Почему просто не использовать файл с данными?</a:t>
            </a:r>
          </a:p>
        </p:txBody>
      </p:sp>
    </p:spTree>
    <p:extLst>
      <p:ext uri="{BB962C8B-B14F-4D97-AF65-F5344CB8AC3E}">
        <p14:creationId xmlns:p14="http://schemas.microsoft.com/office/powerpoint/2010/main" val="394420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Это дублирование базы данных на другие узлы и серверы.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A2B8A8-1E83-5D6A-BCCC-C474B78C7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67"/>
          <a:stretch/>
        </p:blipFill>
        <p:spPr>
          <a:xfrm>
            <a:off x="2290231" y="2459521"/>
            <a:ext cx="7611537" cy="37819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9D49DC8-5BA0-DD53-BB36-04CC95A2E970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Репликации</a:t>
            </a:r>
          </a:p>
        </p:txBody>
      </p:sp>
    </p:spTree>
    <p:extLst>
      <p:ext uri="{BB962C8B-B14F-4D97-AF65-F5344CB8AC3E}">
        <p14:creationId xmlns:p14="http://schemas.microsoft.com/office/powerpoint/2010/main" val="375953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Это дублирование базы данных на другие узлы и серверы.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A2B8A8-1E83-5D6A-BCCC-C474B78C7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4" b="-2501"/>
          <a:stretch/>
        </p:blipFill>
        <p:spPr>
          <a:xfrm>
            <a:off x="3171139" y="1993480"/>
            <a:ext cx="5849722" cy="441628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F19286A-C5FB-E88F-812D-E04D9F804672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Репликации</a:t>
            </a:r>
          </a:p>
        </p:txBody>
      </p:sp>
    </p:spTree>
    <p:extLst>
      <p:ext uri="{BB962C8B-B14F-4D97-AF65-F5344CB8AC3E}">
        <p14:creationId xmlns:p14="http://schemas.microsoft.com/office/powerpoint/2010/main" val="2136139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Разбиение данных на секции и блоки по ключу, по </a:t>
            </a:r>
            <a:r>
              <a:rPr lang="en-US" dirty="0">
                <a:latin typeface="Product Sans" panose="020B0403030502040203" pitchFamily="34" charset="0"/>
              </a:rPr>
              <a:t>ID</a:t>
            </a:r>
            <a:r>
              <a:rPr lang="ru-RU" dirty="0">
                <a:latin typeface="Product Sans" panose="020B0403030502040203" pitchFamily="34" charset="0"/>
              </a:rPr>
              <a:t>, по дате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1EFA58F-C29F-3625-F8BA-9665749A5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308" y="2025526"/>
            <a:ext cx="9209424" cy="372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2F7CE59-6AC2-8965-FB26-56868DCB7D31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 err="1">
                <a:latin typeface="Product Sans" panose="020B0403030502040203" pitchFamily="34" charset="0"/>
              </a:rPr>
              <a:t>Шардинг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316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82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Разбиение данных на секции и блоки по ключу, по </a:t>
            </a:r>
            <a:r>
              <a:rPr lang="en-US" dirty="0">
                <a:latin typeface="Product Sans" panose="020B0403030502040203" pitchFamily="34" charset="0"/>
              </a:rPr>
              <a:t>ID</a:t>
            </a:r>
            <a:r>
              <a:rPr lang="ru-RU" dirty="0">
                <a:latin typeface="Product Sans" panose="020B0403030502040203" pitchFamily="34" charset="0"/>
              </a:rPr>
              <a:t>, по дате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1EFA58F-C29F-3625-F8BA-9665749A5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5106" y="2025526"/>
            <a:ext cx="7605122" cy="372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8A8CCC6-C9A7-139A-956C-68176E73742F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 err="1">
                <a:latin typeface="Product Sans" panose="020B0403030502040203" pitchFamily="34" charset="0"/>
              </a:rPr>
              <a:t>Шардинг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44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79DD3-713C-BFCB-01E1-7283AF28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измерений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A6499-CEC3-164A-E2A5-E2B3B2B48BD0}"/>
              </a:ext>
            </a:extLst>
          </p:cNvPr>
          <p:cNvSpPr txBox="1"/>
          <p:nvPr/>
        </p:nvSpPr>
        <p:spPr>
          <a:xfrm>
            <a:off x="407988" y="1376363"/>
            <a:ext cx="10829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Таблица измерений (</a:t>
            </a:r>
            <a:r>
              <a:rPr lang="en" dirty="0"/>
              <a:t>Dimension Table) — </a:t>
            </a:r>
            <a:r>
              <a:rPr lang="ru-RU" dirty="0"/>
              <a:t>это концепция, используемая в моделировании данных для хранения атрибутов, которые описывают различные аспекты бизнес-сущностей в системе хранения данных.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B9A035-8D63-D198-1FAA-6E3CD114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793735"/>
            <a:ext cx="6705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3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79DD3-713C-BFCB-01E1-7283AF28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фактов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A6499-CEC3-164A-E2A5-E2B3B2B48BD0}"/>
              </a:ext>
            </a:extLst>
          </p:cNvPr>
          <p:cNvSpPr txBox="1"/>
          <p:nvPr/>
        </p:nvSpPr>
        <p:spPr>
          <a:xfrm>
            <a:off x="407988" y="1376363"/>
            <a:ext cx="1082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Таблица фактов содержит числовые данные, которые могут быть измерены и анализированы. 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9F52B6-03AE-14AA-0BCB-A98EFC3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05348"/>
            <a:ext cx="7772400" cy="20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40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880F-0311-219D-E5B2-33C524A2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«Звезда»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8ACC5-6360-3D45-AD83-B5E45A17F7FB}"/>
              </a:ext>
            </a:extLst>
          </p:cNvPr>
          <p:cNvSpPr txBox="1"/>
          <p:nvPr/>
        </p:nvSpPr>
        <p:spPr>
          <a:xfrm>
            <a:off x="407988" y="1376363"/>
            <a:ext cx="10829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Структура "Звезда" (</a:t>
            </a:r>
            <a:r>
              <a:rPr lang="en" dirty="0"/>
              <a:t>Star Schema) </a:t>
            </a:r>
            <a:r>
              <a:rPr lang="ru-RU" dirty="0"/>
              <a:t>представляет собой модель, в которой данные организованы таким образом, что </a:t>
            </a:r>
            <a:r>
              <a:rPr lang="ru-RU" dirty="0" err="1"/>
              <a:t>фактовая</a:t>
            </a:r>
            <a:r>
              <a:rPr lang="ru-RU" dirty="0"/>
              <a:t> таблица находится в центре, а таблицы измерений окружают ее, образуя звезду.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1002C3-624C-5A3D-D04D-9D4434D7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84" y="2646687"/>
            <a:ext cx="7950631" cy="253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864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B880F-0311-219D-E5B2-33C524A2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«Снежинка»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8ACC5-6360-3D45-AD83-B5E45A17F7FB}"/>
              </a:ext>
            </a:extLst>
          </p:cNvPr>
          <p:cNvSpPr txBox="1"/>
          <p:nvPr/>
        </p:nvSpPr>
        <p:spPr>
          <a:xfrm>
            <a:off x="407988" y="1376363"/>
            <a:ext cx="1082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структуре "Снежинка" (</a:t>
            </a:r>
            <a:r>
              <a:rPr lang="en" dirty="0"/>
              <a:t>Snowflake Schema)</a:t>
            </a:r>
            <a:r>
              <a:rPr lang="ru-RU" dirty="0"/>
              <a:t> таблицы измерений могут быть разделены на более мелкие таблицы, которые содержат подмножество атрибутов из исходной таблицы измерений. 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B41DE08-9264-4FC7-7473-D3B04CB2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516736"/>
            <a:ext cx="10829364" cy="26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276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B2B21-0B0D-C297-2803-8143279E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SCD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486AC-2698-AC1A-383F-7C06603105DC}"/>
              </a:ext>
            </a:extLst>
          </p:cNvPr>
          <p:cNvSpPr txBox="1"/>
          <p:nvPr/>
        </p:nvSpPr>
        <p:spPr>
          <a:xfrm>
            <a:off x="407988" y="1376363"/>
            <a:ext cx="1082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dirty="0"/>
              <a:t>SCD (Slowly Changing Dimension) — </a:t>
            </a:r>
            <a:r>
              <a:rPr lang="ru-RU" dirty="0"/>
              <a:t>это концепция, используемая в моделировании данных для описания изменений в атрибутах измерений со временем.</a:t>
            </a:r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4119-5C07-ED57-EE53-EA5BE5852A8D}"/>
              </a:ext>
            </a:extLst>
          </p:cNvPr>
          <p:cNvSpPr txBox="1"/>
          <p:nvPr/>
        </p:nvSpPr>
        <p:spPr>
          <a:xfrm>
            <a:off x="407988" y="2516736"/>
            <a:ext cx="96504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Виды </a:t>
            </a:r>
            <a:r>
              <a:rPr lang="en" b="1" dirty="0"/>
              <a:t>SCD:</a:t>
            </a:r>
            <a:endParaRPr lang="en" dirty="0"/>
          </a:p>
          <a:p>
            <a:pPr>
              <a:buFont typeface="+mj-lt"/>
              <a:buAutoNum type="arabicPeriod"/>
            </a:pPr>
            <a:r>
              <a:rPr lang="en" b="1" dirty="0"/>
              <a:t>Type 0 (No Change)</a:t>
            </a:r>
            <a:r>
              <a:rPr lang="en" dirty="0"/>
              <a:t>: </a:t>
            </a:r>
            <a:r>
              <a:rPr lang="ru-RU" dirty="0"/>
              <a:t>Атрибуты измерения не изменяются.</a:t>
            </a:r>
          </a:p>
          <a:p>
            <a:pPr>
              <a:buFont typeface="+mj-lt"/>
              <a:buAutoNum type="arabicPeriod"/>
            </a:pPr>
            <a:r>
              <a:rPr lang="en" b="1" dirty="0"/>
              <a:t>Type 1 (Overwrite)</a:t>
            </a:r>
            <a:r>
              <a:rPr lang="en" dirty="0"/>
              <a:t>: </a:t>
            </a:r>
            <a:r>
              <a:rPr lang="ru-RU" dirty="0"/>
              <a:t>Когда атрибут изменяется, старое значение полностью заменяется новым значением.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" b="1" dirty="0"/>
              <a:t>Type 2 (Append)</a:t>
            </a:r>
            <a:r>
              <a:rPr lang="en" dirty="0"/>
              <a:t>: </a:t>
            </a:r>
            <a:r>
              <a:rPr lang="ru-RU" dirty="0"/>
              <a:t>Когда атрибут изменяется, новое значение добавляется в таблицу измерений, сохраняя историю изменений.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" b="1" dirty="0"/>
              <a:t>Type 3 (Consolidated</a:t>
            </a:r>
            <a:r>
              <a:rPr lang="en-US" b="1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213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BDF0-E497-46AA-FBD6-93103B7C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SCD0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B8563-2B3E-4415-7B52-A5966865D98C}"/>
              </a:ext>
            </a:extLst>
          </p:cNvPr>
          <p:cNvSpPr txBox="1"/>
          <p:nvPr/>
        </p:nvSpPr>
        <p:spPr>
          <a:xfrm>
            <a:off x="407988" y="1376363"/>
            <a:ext cx="1082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dirty="0"/>
              <a:t>SCD Type 0 (No Change) — </a:t>
            </a:r>
            <a:r>
              <a:rPr lang="ru-RU" dirty="0"/>
              <a:t>это подход к управлению изменениями в атрибутах измерений, который не позволяет изменять данные после их первоначального ввода.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3DF6E4-5018-EE13-EAA0-025FFE09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2514600"/>
            <a:ext cx="469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AFE0BC-29D9-3383-7EBE-DCEA77CD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1267914"/>
            <a:ext cx="11398250" cy="5136708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CC8BB8A-7251-5550-D20D-104A6054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878"/>
            <a:ext cx="11641138" cy="461665"/>
          </a:xfrm>
        </p:spPr>
        <p:txBody>
          <a:bodyPr/>
          <a:lstStyle/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Почему просто не использовать файл с данными?</a:t>
            </a:r>
          </a:p>
        </p:txBody>
      </p:sp>
    </p:spTree>
    <p:extLst>
      <p:ext uri="{BB962C8B-B14F-4D97-AF65-F5344CB8AC3E}">
        <p14:creationId xmlns:p14="http://schemas.microsoft.com/office/powerpoint/2010/main" val="1932635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BDF0-E497-46AA-FBD6-93103B7C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SCD1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B8563-2B3E-4415-7B52-A5966865D98C}"/>
              </a:ext>
            </a:extLst>
          </p:cNvPr>
          <p:cNvSpPr txBox="1"/>
          <p:nvPr/>
        </p:nvSpPr>
        <p:spPr>
          <a:xfrm>
            <a:off x="407988" y="1376363"/>
            <a:ext cx="1082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dirty="0"/>
              <a:t>SCD Type 1 (Overwrite) — </a:t>
            </a:r>
            <a:r>
              <a:rPr lang="ru-RU" dirty="0"/>
              <a:t>это подход к управлению изменениями в атрибутах измерений, который заменяет старое значение новым значением, когда происходит изменение.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0AC0E7-FB29-70BD-F80F-20E0B5B4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2" y="2516736"/>
            <a:ext cx="4597400" cy="177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588CC9-DF5C-5DFA-9D7A-34BD558DE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9957"/>
            <a:ext cx="4660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3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BDF0-E497-46AA-FBD6-93103B7C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SCD2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B8563-2B3E-4415-7B52-A5966865D98C}"/>
              </a:ext>
            </a:extLst>
          </p:cNvPr>
          <p:cNvSpPr txBox="1"/>
          <p:nvPr/>
        </p:nvSpPr>
        <p:spPr>
          <a:xfrm>
            <a:off x="407988" y="1376363"/>
            <a:ext cx="1082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dirty="0"/>
              <a:t>SCD Type 2 (Append) — </a:t>
            </a:r>
            <a:r>
              <a:rPr lang="ru-RU" dirty="0"/>
              <a:t>это подход к управлению изменениями в атрибутах измерений, который позволяет сохранять историю изменений атрибутов.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2213EF-8EAA-A6F4-3A5D-93E5BF4B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273300"/>
            <a:ext cx="6515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91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BDF0-E497-46AA-FBD6-93103B7C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SCD3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B8563-2B3E-4415-7B52-A5966865D98C}"/>
              </a:ext>
            </a:extLst>
          </p:cNvPr>
          <p:cNvSpPr txBox="1"/>
          <p:nvPr/>
        </p:nvSpPr>
        <p:spPr>
          <a:xfrm>
            <a:off x="407988" y="1376363"/>
            <a:ext cx="10829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dirty="0"/>
              <a:t>SCD Type 3 (Consolidated). </a:t>
            </a:r>
            <a:r>
              <a:rPr lang="ru-RU" dirty="0"/>
              <a:t>К медленно меняющимся измерениям третьего типа относятся те измерения, в которых поддерживается отслеживание изменений данных во времени путем добавления в структуру таблиц полей, хранящих предыдущие значения.</a:t>
            </a:r>
            <a:endParaRPr lang="ru-RU" dirty="0">
              <a:latin typeface="Product Sans" panose="020B040303050204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380F99-BFC5-AEB2-7BAA-801E2A2F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84448"/>
            <a:ext cx="7772400" cy="148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34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97262"/>
            <a:ext cx="10829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Огромное семейство разных баз данных, которые не являются такими жестко структурированными, схематичными и табличными, как реляционные БД.</a:t>
            </a:r>
          </a:p>
        </p:txBody>
      </p:sp>
      <p:pic>
        <p:nvPicPr>
          <p:cNvPr id="14338" name="Picture 2" descr="When to choose SQL and NoSQL. If someone asks you why would you… | by  Rajdeep Chandra | JavaScript in Plain English">
            <a:extLst>
              <a:ext uri="{FF2B5EF4-FFF2-40B4-BE49-F238E27FC236}">
                <a16:creationId xmlns:a16="http://schemas.microsoft.com/office/drawing/2014/main" id="{2E33D466-1D46-4445-5DB9-374BFF6F3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871" y="2277035"/>
            <a:ext cx="381000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AA065BB-DB80-F563-A73E-0737499D5534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en-US" sz="2400" dirty="0">
                <a:latin typeface="Product Sans" panose="020B0403030502040203" pitchFamily="34" charset="0"/>
              </a:rPr>
              <a:t>NoSQL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14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AA065BB-DB80-F563-A73E-0737499D5534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Сравнение </a:t>
            </a:r>
            <a:r>
              <a:rPr lang="en-US" sz="2400" dirty="0">
                <a:latin typeface="Product Sans" panose="020B0403030502040203" pitchFamily="34" charset="0"/>
              </a:rPr>
              <a:t>SQL </a:t>
            </a:r>
            <a:r>
              <a:rPr lang="ru-RU" sz="2400" dirty="0">
                <a:latin typeface="Product Sans" panose="020B0403030502040203" pitchFamily="34" charset="0"/>
              </a:rPr>
              <a:t>и </a:t>
            </a:r>
            <a:r>
              <a:rPr lang="en-US" sz="2400" dirty="0">
                <a:latin typeface="Product Sans" panose="020B0403030502040203" pitchFamily="34" charset="0"/>
              </a:rPr>
              <a:t>NOSQL</a:t>
            </a:r>
            <a:endParaRPr lang="ru-RU" sz="2400" dirty="0">
              <a:latin typeface="Product Sans" panose="020B040303050204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E6957-3622-C7D9-9D10-3AF986F01281}"/>
              </a:ext>
            </a:extLst>
          </p:cNvPr>
          <p:cNvSpPr txBox="1"/>
          <p:nvPr/>
        </p:nvSpPr>
        <p:spPr>
          <a:xfrm>
            <a:off x="299667" y="2218672"/>
            <a:ext cx="108293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Product Sans" panose="020B0403030502040203" pitchFamily="34" charset="0"/>
              </a:rPr>
              <a:t>Схема данных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Product Sans" panose="020B0403030502040203" pitchFamily="34" charset="0"/>
              </a:rPr>
              <a:t>Масштабируемость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Product Sans" panose="020B0403030502040203" pitchFamily="34" charset="0"/>
              </a:rPr>
              <a:t>Производительность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Product Sans" panose="020B0403030502040203" pitchFamily="34" charset="0"/>
              </a:rPr>
              <a:t>Транзакции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Product Sans" panose="020B0403030502040203" pitchFamily="34" charset="0"/>
              </a:rPr>
              <a:t>Согласованность данных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Product Sans" panose="020B0403030502040203" pitchFamily="34" charset="0"/>
              </a:rPr>
              <a:t>Использование</a:t>
            </a:r>
          </a:p>
          <a:p>
            <a:pPr algn="just"/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299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5811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Redis, Level DB, Amazon Dynamo DB, </a:t>
            </a:r>
            <a:r>
              <a:rPr lang="en-US" dirty="0" err="1">
                <a:latin typeface="Product Sans" panose="020B0403030502040203" pitchFamily="34" charset="0"/>
              </a:rPr>
              <a:t>Riak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E48F6B3-03A0-1386-4187-4BA27F285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r="33728" b="16486"/>
          <a:stretch/>
        </p:blipFill>
        <p:spPr bwMode="auto">
          <a:xfrm>
            <a:off x="347132" y="2463729"/>
            <a:ext cx="547663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4">
            <a:extLst>
              <a:ext uri="{FF2B5EF4-FFF2-40B4-BE49-F238E27FC236}">
                <a16:creationId xmlns:a16="http://schemas.microsoft.com/office/drawing/2014/main" id="{0000550F-E630-5D26-460F-69C022E5C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358151"/>
              </p:ext>
            </p:extLst>
          </p:nvPr>
        </p:nvGraphicFramePr>
        <p:xfrm>
          <a:off x="7106024" y="2531169"/>
          <a:ext cx="228002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0012">
                  <a:extLst>
                    <a:ext uri="{9D8B030D-6E8A-4147-A177-3AD203B41FA5}">
                      <a16:colId xmlns:a16="http://schemas.microsoft.com/office/drawing/2014/main" val="184605838"/>
                    </a:ext>
                  </a:extLst>
                </a:gridCol>
                <a:gridCol w="1140012">
                  <a:extLst>
                    <a:ext uri="{9D8B030D-6E8A-4147-A177-3AD203B41FA5}">
                      <a16:colId xmlns:a16="http://schemas.microsoft.com/office/drawing/2014/main" val="3451952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13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1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47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9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47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4391"/>
                  </a:ext>
                </a:extLst>
              </a:tr>
            </a:tbl>
          </a:graphicData>
        </a:graphic>
      </p:graphicFrame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86C545-43EA-D6D9-9508-242B5B9B0873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en-US" sz="2400" dirty="0">
                <a:latin typeface="Product Sans" panose="020B0403030502040203" pitchFamily="34" charset="0"/>
              </a:rPr>
              <a:t>Key-Value Storage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238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5811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Cassandra, </a:t>
            </a:r>
            <a:r>
              <a:rPr lang="en-US" dirty="0" err="1">
                <a:latin typeface="Product Sans" panose="020B0403030502040203" pitchFamily="34" charset="0"/>
              </a:rPr>
              <a:t>Hbase</a:t>
            </a:r>
            <a:r>
              <a:rPr lang="en-US" dirty="0">
                <a:latin typeface="Product Sans" panose="020B0403030502040203" pitchFamily="34" charset="0"/>
              </a:rPr>
              <a:t>, </a:t>
            </a:r>
            <a:r>
              <a:rPr lang="en-US" dirty="0" err="1">
                <a:latin typeface="Product Sans" panose="020B0403030502040203" pitchFamily="34" charset="0"/>
              </a:rPr>
              <a:t>ClickHouse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E48F6B3-03A0-1386-4187-4BA27F285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5" r="32472" b="16029"/>
          <a:stretch/>
        </p:blipFill>
        <p:spPr bwMode="auto">
          <a:xfrm>
            <a:off x="407988" y="2401131"/>
            <a:ext cx="5311264" cy="29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4">
            <a:extLst>
              <a:ext uri="{FF2B5EF4-FFF2-40B4-BE49-F238E27FC236}">
                <a16:creationId xmlns:a16="http://schemas.microsoft.com/office/drawing/2014/main" id="{FDDA32B4-6848-413D-3BB6-498159762C7C}"/>
              </a:ext>
            </a:extLst>
          </p:cNvPr>
          <p:cNvGraphicFramePr>
            <a:graphicFrameLocks noGrp="1"/>
          </p:cNvGraphicFramePr>
          <p:nvPr/>
        </p:nvGraphicFramePr>
        <p:xfrm>
          <a:off x="8244541" y="2269267"/>
          <a:ext cx="917389" cy="27543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7389">
                  <a:extLst>
                    <a:ext uri="{9D8B030D-6E8A-4147-A177-3AD203B41FA5}">
                      <a16:colId xmlns:a16="http://schemas.microsoft.com/office/drawing/2014/main" val="3586384641"/>
                    </a:ext>
                  </a:extLst>
                </a:gridCol>
              </a:tblGrid>
              <a:tr h="918129">
                <a:tc>
                  <a:txBody>
                    <a:bodyPr/>
                    <a:lstStyle/>
                    <a:p>
                      <a:endParaRPr lang="ru-RU" sz="4500" dirty="0"/>
                    </a:p>
                  </a:txBody>
                  <a:tcPr marL="226388" marR="226388" marT="113194" marB="113194"/>
                </a:tc>
                <a:extLst>
                  <a:ext uri="{0D108BD9-81ED-4DB2-BD59-A6C34878D82A}">
                    <a16:rowId xmlns:a16="http://schemas.microsoft.com/office/drawing/2014/main" val="1457101592"/>
                  </a:ext>
                </a:extLst>
              </a:tr>
              <a:tr h="918129">
                <a:tc>
                  <a:txBody>
                    <a:bodyPr/>
                    <a:lstStyle/>
                    <a:p>
                      <a:endParaRPr lang="ru-RU" sz="4500"/>
                    </a:p>
                  </a:txBody>
                  <a:tcPr marL="226388" marR="226388" marT="113194" marB="113194"/>
                </a:tc>
                <a:extLst>
                  <a:ext uri="{0D108BD9-81ED-4DB2-BD59-A6C34878D82A}">
                    <a16:rowId xmlns:a16="http://schemas.microsoft.com/office/drawing/2014/main" val="1975605309"/>
                  </a:ext>
                </a:extLst>
              </a:tr>
              <a:tr h="918129">
                <a:tc>
                  <a:txBody>
                    <a:bodyPr/>
                    <a:lstStyle/>
                    <a:p>
                      <a:endParaRPr lang="ru-RU" sz="4500" dirty="0"/>
                    </a:p>
                  </a:txBody>
                  <a:tcPr marL="226388" marR="226388" marT="113194" marB="113194"/>
                </a:tc>
                <a:extLst>
                  <a:ext uri="{0D108BD9-81ED-4DB2-BD59-A6C34878D82A}">
                    <a16:rowId xmlns:a16="http://schemas.microsoft.com/office/drawing/2014/main" val="3943959789"/>
                  </a:ext>
                </a:extLst>
              </a:tr>
            </a:tbl>
          </a:graphicData>
        </a:graphic>
      </p:graphicFrame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220AD1-25B3-B66C-FC3D-CE90AF402E8D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en-US" sz="2400" dirty="0">
                <a:latin typeface="Product Sans" panose="020B0403030502040203" pitchFamily="34" charset="0"/>
              </a:rPr>
              <a:t>Column database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81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5811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MongoDB, CouchDB, Amazon </a:t>
            </a:r>
            <a:r>
              <a:rPr lang="en-US" dirty="0" err="1">
                <a:latin typeface="Product Sans" panose="020B0403030502040203" pitchFamily="34" charset="0"/>
              </a:rPr>
              <a:t>DocumentDB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E48F6B3-03A0-1386-4187-4BA27F285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8" r="32350" b="14245"/>
          <a:stretch/>
        </p:blipFill>
        <p:spPr bwMode="auto">
          <a:xfrm>
            <a:off x="407988" y="2531168"/>
            <a:ext cx="5300633" cy="289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4">
            <a:extLst>
              <a:ext uri="{FF2B5EF4-FFF2-40B4-BE49-F238E27FC236}">
                <a16:creationId xmlns:a16="http://schemas.microsoft.com/office/drawing/2014/main" id="{FDDA32B4-6848-413D-3BB6-498159762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684360"/>
              </p:ext>
            </p:extLst>
          </p:nvPr>
        </p:nvGraphicFramePr>
        <p:xfrm>
          <a:off x="7294282" y="3005666"/>
          <a:ext cx="370541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541">
                  <a:extLst>
                    <a:ext uri="{9D8B030D-6E8A-4147-A177-3AD203B41FA5}">
                      <a16:colId xmlns:a16="http://schemas.microsoft.com/office/drawing/2014/main" val="3586384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0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0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59789"/>
                  </a:ext>
                </a:extLst>
              </a:tr>
            </a:tbl>
          </a:graphicData>
        </a:graphic>
      </p:graphicFrame>
      <p:sp>
        <p:nvSpPr>
          <p:cNvPr id="5" name="Прямоугольник: один скругленный угол 4">
            <a:extLst>
              <a:ext uri="{FF2B5EF4-FFF2-40B4-BE49-F238E27FC236}">
                <a16:creationId xmlns:a16="http://schemas.microsoft.com/office/drawing/2014/main" id="{0DB9DB0E-6895-47D0-BEEC-E99679220A88}"/>
              </a:ext>
            </a:extLst>
          </p:cNvPr>
          <p:cNvSpPr/>
          <p:nvPr/>
        </p:nvSpPr>
        <p:spPr>
          <a:xfrm>
            <a:off x="8919883" y="2043953"/>
            <a:ext cx="519953" cy="795866"/>
          </a:xfrm>
          <a:prstGeom prst="round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один скругленный угол 5">
            <a:extLst>
              <a:ext uri="{FF2B5EF4-FFF2-40B4-BE49-F238E27FC236}">
                <a16:creationId xmlns:a16="http://schemas.microsoft.com/office/drawing/2014/main" id="{5E3C708B-2890-C9B6-93A8-4B82B4819026}"/>
              </a:ext>
            </a:extLst>
          </p:cNvPr>
          <p:cNvSpPr/>
          <p:nvPr/>
        </p:nvSpPr>
        <p:spPr>
          <a:xfrm>
            <a:off x="8919883" y="3184621"/>
            <a:ext cx="519953" cy="795866"/>
          </a:xfrm>
          <a:prstGeom prst="round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один скругленный угол 6">
            <a:extLst>
              <a:ext uri="{FF2B5EF4-FFF2-40B4-BE49-F238E27FC236}">
                <a16:creationId xmlns:a16="http://schemas.microsoft.com/office/drawing/2014/main" id="{40FFD8EA-2D40-AF9A-3948-D15009291DCC}"/>
              </a:ext>
            </a:extLst>
          </p:cNvPr>
          <p:cNvSpPr/>
          <p:nvPr/>
        </p:nvSpPr>
        <p:spPr>
          <a:xfrm>
            <a:off x="8919883" y="4325289"/>
            <a:ext cx="519953" cy="795866"/>
          </a:xfrm>
          <a:prstGeom prst="round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326FC24-2DB3-F9CD-1723-90AF7BC1C059}"/>
              </a:ext>
            </a:extLst>
          </p:cNvPr>
          <p:cNvCxnSpPr/>
          <p:nvPr/>
        </p:nvCxnSpPr>
        <p:spPr>
          <a:xfrm flipV="1">
            <a:off x="7862047" y="2441886"/>
            <a:ext cx="896471" cy="742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7C90B08-DB1B-7E50-106A-3943378CB3D5}"/>
              </a:ext>
            </a:extLst>
          </p:cNvPr>
          <p:cNvCxnSpPr>
            <a:cxnSpLocks/>
          </p:cNvCxnSpPr>
          <p:nvPr/>
        </p:nvCxnSpPr>
        <p:spPr>
          <a:xfrm>
            <a:off x="7942729" y="3555988"/>
            <a:ext cx="815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87A128B-10AC-3FE8-7A4D-9B1F1AC41BB2}"/>
              </a:ext>
            </a:extLst>
          </p:cNvPr>
          <p:cNvCxnSpPr>
            <a:cxnSpLocks/>
          </p:cNvCxnSpPr>
          <p:nvPr/>
        </p:nvCxnSpPr>
        <p:spPr>
          <a:xfrm>
            <a:off x="7942728" y="3914576"/>
            <a:ext cx="672354" cy="808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6799ECE-4EB6-333E-DE8A-A9BCC6E7F528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Документно-ориентированные базы данных </a:t>
            </a:r>
          </a:p>
        </p:txBody>
      </p:sp>
    </p:spTree>
    <p:extLst>
      <p:ext uri="{BB962C8B-B14F-4D97-AF65-F5344CB8AC3E}">
        <p14:creationId xmlns:p14="http://schemas.microsoft.com/office/powerpoint/2010/main" val="3144295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CE23FE6-B2DC-1919-E0E9-8CEDC59C211A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en-US" sz="2400" dirty="0">
                <a:latin typeface="Product Sans" panose="020B0403030502040203" pitchFamily="34" charset="0"/>
              </a:rPr>
              <a:t>Graph database</a:t>
            </a:r>
            <a:endParaRPr lang="ru-RU" sz="2400" dirty="0">
              <a:latin typeface="Product Sans" panose="020B040303050204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88914"/>
            <a:ext cx="5811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Neo4j, </a:t>
            </a:r>
            <a:r>
              <a:rPr lang="en-US" dirty="0" err="1">
                <a:latin typeface="Product Sans" panose="020B0403030502040203" pitchFamily="34" charset="0"/>
              </a:rPr>
              <a:t>OrientDB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E48F6B3-03A0-1386-4187-4BA27F285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6" r="33451" b="15119"/>
          <a:stretch/>
        </p:blipFill>
        <p:spPr bwMode="auto">
          <a:xfrm>
            <a:off x="424385" y="2494328"/>
            <a:ext cx="5318562" cy="291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79394C39-E130-7147-602F-DB6B82AB7257}"/>
              </a:ext>
            </a:extLst>
          </p:cNvPr>
          <p:cNvSpPr/>
          <p:nvPr/>
        </p:nvSpPr>
        <p:spPr>
          <a:xfrm>
            <a:off x="7360024" y="1981200"/>
            <a:ext cx="385482" cy="3854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08333A-ECF2-6B80-9C32-93974AC41675}"/>
              </a:ext>
            </a:extLst>
          </p:cNvPr>
          <p:cNvSpPr/>
          <p:nvPr/>
        </p:nvSpPr>
        <p:spPr>
          <a:xfrm>
            <a:off x="8189262" y="2405691"/>
            <a:ext cx="385482" cy="3854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8074566A-43CB-C78B-C598-591D78C27A8B}"/>
              </a:ext>
            </a:extLst>
          </p:cNvPr>
          <p:cNvSpPr/>
          <p:nvPr/>
        </p:nvSpPr>
        <p:spPr>
          <a:xfrm>
            <a:off x="7360024" y="2886460"/>
            <a:ext cx="385482" cy="3854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8BD2DB0-2F2C-29CF-302D-DF01202D307D}"/>
              </a:ext>
            </a:extLst>
          </p:cNvPr>
          <p:cNvSpPr/>
          <p:nvPr/>
        </p:nvSpPr>
        <p:spPr>
          <a:xfrm>
            <a:off x="9466730" y="2450427"/>
            <a:ext cx="385482" cy="3854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EB04B7E-3FC3-9408-E820-0AB571CDAEFE}"/>
              </a:ext>
            </a:extLst>
          </p:cNvPr>
          <p:cNvSpPr/>
          <p:nvPr/>
        </p:nvSpPr>
        <p:spPr>
          <a:xfrm>
            <a:off x="10245417" y="2020209"/>
            <a:ext cx="385482" cy="3854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FA9D4F3D-FBFB-A780-1631-11B9B8ED728A}"/>
              </a:ext>
            </a:extLst>
          </p:cNvPr>
          <p:cNvSpPr/>
          <p:nvPr/>
        </p:nvSpPr>
        <p:spPr>
          <a:xfrm>
            <a:off x="10438158" y="2931285"/>
            <a:ext cx="385482" cy="3854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9EE5366-19E4-97B5-3FED-9C3F2C7B49E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12424" y="2215059"/>
            <a:ext cx="40341" cy="6714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0AD8BDE-DAE8-A565-7790-9B480BE69CA1}"/>
              </a:ext>
            </a:extLst>
          </p:cNvPr>
          <p:cNvCxnSpPr>
            <a:cxnSpLocks/>
          </p:cNvCxnSpPr>
          <p:nvPr/>
        </p:nvCxnSpPr>
        <p:spPr>
          <a:xfrm flipV="1">
            <a:off x="7593106" y="2596323"/>
            <a:ext cx="880782" cy="5218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928642F-5743-5262-2042-3D19FDC6D3E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9523183" y="2209201"/>
            <a:ext cx="914975" cy="5702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2FE3BD0-A6B0-EF35-B79C-FA9D655A16EB}"/>
              </a:ext>
            </a:extLst>
          </p:cNvPr>
          <p:cNvCxnSpPr>
            <a:cxnSpLocks/>
          </p:cNvCxnSpPr>
          <p:nvPr/>
        </p:nvCxnSpPr>
        <p:spPr>
          <a:xfrm flipH="1" flipV="1">
            <a:off x="10397817" y="2209201"/>
            <a:ext cx="311235" cy="9573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60" name="Прямая соединительная линия 15359">
            <a:extLst>
              <a:ext uri="{FF2B5EF4-FFF2-40B4-BE49-F238E27FC236}">
                <a16:creationId xmlns:a16="http://schemas.microsoft.com/office/drawing/2014/main" id="{E5906C29-5ED3-374D-D819-409F0B806AB8}"/>
              </a:ext>
            </a:extLst>
          </p:cNvPr>
          <p:cNvCxnSpPr>
            <a:cxnSpLocks/>
          </p:cNvCxnSpPr>
          <p:nvPr/>
        </p:nvCxnSpPr>
        <p:spPr>
          <a:xfrm flipH="1" flipV="1">
            <a:off x="8509747" y="2585968"/>
            <a:ext cx="1225924" cy="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63" name="Прямая соединительная линия 15362">
            <a:extLst>
              <a:ext uri="{FF2B5EF4-FFF2-40B4-BE49-F238E27FC236}">
                <a16:creationId xmlns:a16="http://schemas.microsoft.com/office/drawing/2014/main" id="{F91BC236-03BE-17E1-9762-2BB16FD8A16E}"/>
              </a:ext>
            </a:extLst>
          </p:cNvPr>
          <p:cNvCxnSpPr>
            <a:cxnSpLocks/>
          </p:cNvCxnSpPr>
          <p:nvPr/>
        </p:nvCxnSpPr>
        <p:spPr>
          <a:xfrm flipH="1" flipV="1">
            <a:off x="7360024" y="4009628"/>
            <a:ext cx="1225924" cy="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64" name="Прямая соединительная линия 15363">
            <a:extLst>
              <a:ext uri="{FF2B5EF4-FFF2-40B4-BE49-F238E27FC236}">
                <a16:creationId xmlns:a16="http://schemas.microsoft.com/office/drawing/2014/main" id="{EFA3CCA3-0DC9-89B1-EE46-9EC680EA4BC6}"/>
              </a:ext>
            </a:extLst>
          </p:cNvPr>
          <p:cNvCxnSpPr>
            <a:cxnSpLocks/>
          </p:cNvCxnSpPr>
          <p:nvPr/>
        </p:nvCxnSpPr>
        <p:spPr>
          <a:xfrm flipH="1">
            <a:off x="7360024" y="4336665"/>
            <a:ext cx="1225924" cy="2880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66" name="Прямая соединительная линия 15365">
            <a:extLst>
              <a:ext uri="{FF2B5EF4-FFF2-40B4-BE49-F238E27FC236}">
                <a16:creationId xmlns:a16="http://schemas.microsoft.com/office/drawing/2014/main" id="{75F103A2-CF22-7C42-604F-00E62F5D1784}"/>
              </a:ext>
            </a:extLst>
          </p:cNvPr>
          <p:cNvCxnSpPr>
            <a:cxnSpLocks/>
          </p:cNvCxnSpPr>
          <p:nvPr/>
        </p:nvCxnSpPr>
        <p:spPr>
          <a:xfrm flipH="1">
            <a:off x="7756710" y="4577355"/>
            <a:ext cx="842535" cy="4499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70" name="Прямая соединительная линия 15369">
            <a:extLst>
              <a:ext uri="{FF2B5EF4-FFF2-40B4-BE49-F238E27FC236}">
                <a16:creationId xmlns:a16="http://schemas.microsoft.com/office/drawing/2014/main" id="{A139AA57-C281-84E6-29F9-F7CC3DAC8F11}"/>
              </a:ext>
            </a:extLst>
          </p:cNvPr>
          <p:cNvCxnSpPr>
            <a:cxnSpLocks/>
          </p:cNvCxnSpPr>
          <p:nvPr/>
        </p:nvCxnSpPr>
        <p:spPr>
          <a:xfrm flipH="1">
            <a:off x="9766933" y="3840167"/>
            <a:ext cx="786229" cy="2745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72" name="Прямая соединительная линия 15371">
            <a:extLst>
              <a:ext uri="{FF2B5EF4-FFF2-40B4-BE49-F238E27FC236}">
                <a16:creationId xmlns:a16="http://schemas.microsoft.com/office/drawing/2014/main" id="{F31CCF59-CAD0-014B-258B-747077FDDF4C}"/>
              </a:ext>
            </a:extLst>
          </p:cNvPr>
          <p:cNvCxnSpPr>
            <a:cxnSpLocks/>
          </p:cNvCxnSpPr>
          <p:nvPr/>
        </p:nvCxnSpPr>
        <p:spPr>
          <a:xfrm flipH="1">
            <a:off x="9784464" y="4270385"/>
            <a:ext cx="1090185" cy="79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74" name="Прямая соединительная линия 15373">
            <a:extLst>
              <a:ext uri="{FF2B5EF4-FFF2-40B4-BE49-F238E27FC236}">
                <a16:creationId xmlns:a16="http://schemas.microsoft.com/office/drawing/2014/main" id="{AE03586B-2830-3E33-89BC-BC21D0D67CDD}"/>
              </a:ext>
            </a:extLst>
          </p:cNvPr>
          <p:cNvCxnSpPr>
            <a:cxnSpLocks/>
          </p:cNvCxnSpPr>
          <p:nvPr/>
        </p:nvCxnSpPr>
        <p:spPr>
          <a:xfrm flipH="1" flipV="1">
            <a:off x="9784463" y="4612203"/>
            <a:ext cx="897445" cy="2770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19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35CA332-0F04-1581-BAFF-2A2B025611F2}"/>
              </a:ext>
            </a:extLst>
          </p:cNvPr>
          <p:cNvSpPr txBox="1">
            <a:spLocks/>
          </p:cNvSpPr>
          <p:nvPr/>
        </p:nvSpPr>
        <p:spPr>
          <a:xfrm>
            <a:off x="0" y="374362"/>
            <a:ext cx="11428698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Статистика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64D06C-F4A7-ECFB-F5C2-4B67E886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811" y="1300729"/>
            <a:ext cx="4610378" cy="51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969BCD-661F-557C-2A0D-AA9A8404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77" y="1252824"/>
            <a:ext cx="10356980" cy="5215298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002346B-6E05-970B-A80A-5A3922D9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878"/>
            <a:ext cx="11641138" cy="461665"/>
          </a:xfrm>
        </p:spPr>
        <p:txBody>
          <a:bodyPr/>
          <a:lstStyle/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Почему просто не использовать файл с данными?</a:t>
            </a:r>
          </a:p>
        </p:txBody>
      </p:sp>
    </p:spTree>
    <p:extLst>
      <p:ext uri="{BB962C8B-B14F-4D97-AF65-F5344CB8AC3E}">
        <p14:creationId xmlns:p14="http://schemas.microsoft.com/office/powerpoint/2010/main" val="362030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D0A03-2596-00DA-587A-8FA693BF1D6E}"/>
              </a:ext>
            </a:extLst>
          </p:cNvPr>
          <p:cNvSpPr txBox="1"/>
          <p:nvPr/>
        </p:nvSpPr>
        <p:spPr>
          <a:xfrm>
            <a:off x="4968610" y="2782669"/>
            <a:ext cx="2254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Product Sans" panose="020B0403030502040203" pitchFamily="34" charset="0"/>
              </a:rPr>
              <a:t>That’s all</a:t>
            </a:r>
            <a:endParaRPr lang="ru-RU" sz="3600" dirty="0">
              <a:latin typeface="Product Sans" panose="020B0403030502040203" pitchFamily="34" charset="0"/>
            </a:endParaRPr>
          </a:p>
        </p:txBody>
      </p:sp>
      <p:pic>
        <p:nvPicPr>
          <p:cNvPr id="27652" name="Picture 4" descr="Логотип и фирменный стиль | Официальный сайт НИЯУ МИФИ">
            <a:extLst>
              <a:ext uri="{FF2B5EF4-FFF2-40B4-BE49-F238E27FC236}">
                <a16:creationId xmlns:a16="http://schemas.microsoft.com/office/drawing/2014/main" id="{EDEE87DE-A3C7-DC4E-A8E7-D00B5990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736" y="5170478"/>
            <a:ext cx="1154642" cy="11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144533-3CDC-10EB-1678-927115EFFB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03" y="5537530"/>
            <a:ext cx="1531740" cy="4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7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59101"/>
            <a:ext cx="11641138" cy="523220"/>
          </a:xfrm>
        </p:spPr>
        <p:txBody>
          <a:bodyPr/>
          <a:lstStyle/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Назначение</a:t>
            </a:r>
            <a:r>
              <a:rPr lang="ru-RU" dirty="0">
                <a:latin typeface="Product Sans" panose="020B0403030502040203" pitchFamily="34" charset="0"/>
              </a:rPr>
              <a:t> БД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EA37F-E817-B50E-28F7-4369B8206451}"/>
              </a:ext>
            </a:extLst>
          </p:cNvPr>
          <p:cNvSpPr txBox="1"/>
          <p:nvPr/>
        </p:nvSpPr>
        <p:spPr>
          <a:xfrm>
            <a:off x="442825" y="1882922"/>
            <a:ext cx="4626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Product Sans" panose="020B0403030502040203" pitchFamily="34" charset="0"/>
                <a:cs typeface="Arial" panose="020B0604020202020204" pitchFamily="34" charset="0"/>
              </a:rPr>
              <a:t>База данных — это набор данных, организованных каким-то способом.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2B82D-7F9A-6EA0-8352-B0D85E9DF4D7}"/>
              </a:ext>
            </a:extLst>
          </p:cNvPr>
          <p:cNvSpPr txBox="1"/>
          <p:nvPr/>
        </p:nvSpPr>
        <p:spPr>
          <a:xfrm>
            <a:off x="6008811" y="1882922"/>
            <a:ext cx="5632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effectLst/>
                <a:latin typeface="Product Sans" panose="020B0403030502040203" pitchFamily="34" charset="0"/>
              </a:rPr>
              <a:t>СУБД — комплекс программ, позволяющих создать базу данных и манипулировать данными (вставлять, обновлять, удалять и выбирать).</a:t>
            </a:r>
          </a:p>
          <a:p>
            <a:pPr algn="just"/>
            <a:r>
              <a:rPr lang="ru-RU" sz="2000" b="0" i="0" dirty="0">
                <a:effectLst/>
                <a:latin typeface="Product Sans" panose="020B0403030502040203" pitchFamily="34" charset="0"/>
                <a:cs typeface="Arial" panose="020B0604020202020204" pitchFamily="34" charset="0"/>
              </a:rPr>
              <a:t>Система обеспечивает безопасность, надёжность хранения и целостность данных, а также предоставляет средства для администрирования БД</a:t>
            </a:r>
            <a:r>
              <a:rPr lang="en-US" sz="2000" dirty="0">
                <a:latin typeface="Product Sans" panose="020B0403030502040203" pitchFamily="34" charset="0"/>
                <a:cs typeface="Arial" panose="020B0604020202020204" pitchFamily="34" charset="0"/>
              </a:rPr>
              <a:t>.</a:t>
            </a:r>
            <a:endParaRPr lang="ru-RU" sz="2000" dirty="0">
              <a:latin typeface="Product Sans" panose="020B0403030502040203" pitchFamily="34" charset="0"/>
              <a:cs typeface="Arial" panose="020B0604020202020204" pitchFamily="34" charset="0"/>
            </a:endParaRPr>
          </a:p>
          <a:p>
            <a:endParaRPr lang="ru-RU" sz="2000" dirty="0">
              <a:latin typeface="Product Sans" panose="020B040303050204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489EB-D292-503C-A0E0-1E30B7B1BE98}"/>
              </a:ext>
            </a:extLst>
          </p:cNvPr>
          <p:cNvSpPr txBox="1"/>
          <p:nvPr/>
        </p:nvSpPr>
        <p:spPr>
          <a:xfrm>
            <a:off x="442825" y="3963520"/>
            <a:ext cx="52562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" panose="020B0403030502040203" pitchFamily="34" charset="0"/>
              </a:rPr>
              <a:t> Сохранить наши данные по запросу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" panose="020B0403030502040203" pitchFamily="34" charset="0"/>
              </a:rPr>
              <a:t> Изменить наши данные по запросу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" panose="020B0403030502040203" pitchFamily="34" charset="0"/>
              </a:rPr>
              <a:t> Найти данные по запросу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" panose="020B0403030502040203" pitchFamily="34" charset="0"/>
              </a:rPr>
              <a:t> Разделить доступ к данным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" panose="020B0403030502040203" pitchFamily="34" charset="0"/>
              </a:rPr>
              <a:t> Поддерживать порядок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Product Sans" panose="020B0403030502040203" pitchFamily="34" charset="0"/>
              </a:rPr>
              <a:t> Масштабировать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44954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8007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Это модель типа таблиц и отношений между таблицами.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CFD13D-4F79-A4F5-CEFB-C7069C2118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229" y="1739153"/>
            <a:ext cx="6257542" cy="447983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E6A6C-2A4D-A360-7482-19638046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9878"/>
            <a:ext cx="11641138" cy="461665"/>
          </a:xfrm>
        </p:spPr>
        <p:txBody>
          <a:bodyPr/>
          <a:lstStyle/>
          <a:p>
            <a:pPr indent="457200"/>
            <a:r>
              <a:rPr lang="ru-RU" sz="2400" dirty="0">
                <a:latin typeface="Product Sans" panose="020B0403030502040203" pitchFamily="34" charset="0"/>
              </a:rPr>
              <a:t>Реляционная база данных </a:t>
            </a:r>
            <a:r>
              <a:rPr lang="en-US" sz="2400" dirty="0">
                <a:latin typeface="Product Sans" panose="020B0403030502040203" pitchFamily="34" charset="0"/>
              </a:rPr>
              <a:t>(SQL)</a:t>
            </a:r>
            <a:endParaRPr lang="ru-RU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53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8F689-164F-26AD-E3E6-8FC1019BE90B}"/>
              </a:ext>
            </a:extLst>
          </p:cNvPr>
          <p:cNvSpPr txBox="1"/>
          <p:nvPr/>
        </p:nvSpPr>
        <p:spPr>
          <a:xfrm>
            <a:off x="407988" y="1376363"/>
            <a:ext cx="10975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Product Sans" panose="020B0403030502040203" pitchFamily="34" charset="0"/>
              </a:rPr>
              <a:t>Нормальная форма </a:t>
            </a:r>
            <a:r>
              <a:rPr lang="ru-RU" dirty="0">
                <a:latin typeface="Product Sans" panose="020B0403030502040203" pitchFamily="34" charset="0"/>
              </a:rPr>
              <a:t>- это стандартный набор правил, которые определяют, как организовать данные в таблицах для уменьшения дублирования информации, избегания аномалий при обновлении данных и обеспечения более эффективного хранения и доступа к ним.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B4416-0E50-8928-8779-80505CCF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6863"/>
            <a:ext cx="12192000" cy="461665"/>
          </a:xfrm>
        </p:spPr>
        <p:txBody>
          <a:bodyPr/>
          <a:lstStyle/>
          <a:p>
            <a:pPr indent="457200">
              <a:spcBef>
                <a:spcPts val="0"/>
              </a:spcBef>
            </a:pPr>
            <a:r>
              <a:rPr lang="ru-RU" sz="2400" dirty="0">
                <a:latin typeface="Product Sans" panose="020B0403030502040203" pitchFamily="34" charset="0"/>
              </a:rPr>
              <a:t>Нормализация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60859-DB17-4E0F-4AB9-5F211DF52EE1}"/>
              </a:ext>
            </a:extLst>
          </p:cNvPr>
          <p:cNvSpPr txBox="1"/>
          <p:nvPr/>
        </p:nvSpPr>
        <p:spPr>
          <a:xfrm>
            <a:off x="407987" y="2690336"/>
            <a:ext cx="69469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Когда используется нормализация:</a:t>
            </a:r>
          </a:p>
          <a:p>
            <a:pPr>
              <a:buFont typeface="+mj-lt"/>
              <a:buAutoNum type="arabicPeriod"/>
            </a:pPr>
            <a:r>
              <a:rPr lang="ru-RU" dirty="0">
                <a:latin typeface="Product Sans" panose="020B0403030502040203" pitchFamily="34" charset="0"/>
              </a:rPr>
              <a:t>При проектировании базы данных</a:t>
            </a:r>
          </a:p>
          <a:p>
            <a:pPr>
              <a:buFont typeface="+mj-lt"/>
              <a:buAutoNum type="arabicPeriod"/>
            </a:pPr>
            <a:r>
              <a:rPr lang="ru-RU" dirty="0">
                <a:latin typeface="Product Sans" panose="020B0403030502040203" pitchFamily="34" charset="0"/>
              </a:rPr>
              <a:t>При оптимизации текущей базы данных</a:t>
            </a:r>
          </a:p>
          <a:p>
            <a:pPr>
              <a:buFont typeface="+mj-lt"/>
              <a:buAutoNum type="arabicPeriod"/>
            </a:pPr>
            <a:r>
              <a:rPr lang="ru-RU" dirty="0">
                <a:latin typeface="Product Sans" panose="020B0403030502040203" pitchFamily="34" charset="0"/>
              </a:rPr>
              <a:t>Для предотвращения аномалий данных</a:t>
            </a:r>
          </a:p>
          <a:p>
            <a:pPr>
              <a:buFont typeface="+mj-lt"/>
              <a:buAutoNum type="arabicPeriod"/>
            </a:pPr>
            <a:r>
              <a:rPr lang="ru-RU" dirty="0">
                <a:latin typeface="Product Sans" panose="020B0403030502040203" pitchFamily="34" charset="0"/>
              </a:rPr>
              <a:t>Для обеспечения целостности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052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29B15C-8DDC-0C6D-3FAF-A881F5B8247A}"/>
              </a:ext>
            </a:extLst>
          </p:cNvPr>
          <p:cNvSpPr txBox="1"/>
          <p:nvPr/>
        </p:nvSpPr>
        <p:spPr>
          <a:xfrm>
            <a:off x="407988" y="1676578"/>
            <a:ext cx="1097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Product Sans" panose="020B0403030502040203" pitchFamily="34" charset="0"/>
              </a:rPr>
              <a:t>Ненормализованная БД</a:t>
            </a:r>
            <a:r>
              <a:rPr lang="en-US" dirty="0">
                <a:latin typeface="Product Sans" panose="020B0403030502040203" pitchFamily="34" charset="0"/>
              </a:rPr>
              <a:t>:</a:t>
            </a:r>
            <a:endParaRPr lang="ru-RU" dirty="0">
              <a:latin typeface="Product Sans" panose="020B040303050204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7976B-DEE8-1614-BB43-17997EB7E2F8}"/>
              </a:ext>
            </a:extLst>
          </p:cNvPr>
          <p:cNvSpPr txBox="1"/>
          <p:nvPr/>
        </p:nvSpPr>
        <p:spPr>
          <a:xfrm>
            <a:off x="407988" y="4885549"/>
            <a:ext cx="94333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Product Sans" panose="020B0403030502040203" pitchFamily="34" charset="0"/>
              </a:rPr>
              <a:t>Отношение находится в 1НФ, если все его атрибуты являются </a:t>
            </a:r>
            <a:r>
              <a:rPr lang="ru-RU" b="1" dirty="0">
                <a:latin typeface="Product Sans" panose="020B0403030502040203" pitchFamily="34" charset="0"/>
              </a:rPr>
              <a:t>простыми</a:t>
            </a:r>
            <a:r>
              <a:rPr lang="ru-RU" dirty="0">
                <a:latin typeface="Product Sans" panose="020B0403030502040203" pitchFamily="34" charset="0"/>
              </a:rPr>
              <a:t>, все используемые домены должны содержать только </a:t>
            </a:r>
            <a:r>
              <a:rPr lang="ru-RU" b="1" dirty="0">
                <a:latin typeface="Product Sans" panose="020B0403030502040203" pitchFamily="34" charset="0"/>
              </a:rPr>
              <a:t>скалярные значения</a:t>
            </a:r>
            <a:r>
              <a:rPr lang="ru-RU" dirty="0">
                <a:latin typeface="Product Sans" panose="020B0403030502040203" pitchFamily="34" charset="0"/>
              </a:rPr>
              <a:t>. Не должно быть повторений строк в таблице.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B4416-0E50-8928-8779-80505CCF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6863"/>
            <a:ext cx="12192000" cy="461665"/>
          </a:xfrm>
        </p:spPr>
        <p:txBody>
          <a:bodyPr/>
          <a:lstStyle/>
          <a:p>
            <a:pPr indent="457200">
              <a:spcBef>
                <a:spcPts val="0"/>
              </a:spcBef>
            </a:pPr>
            <a:r>
              <a:rPr lang="ru-RU" sz="2400" dirty="0">
                <a:latin typeface="Product Sans" panose="020B0403030502040203" pitchFamily="34" charset="0"/>
              </a:rPr>
              <a:t>Нормализация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EB164F-03C0-15B3-B63C-6FA5E1AE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43" y="2434981"/>
            <a:ext cx="5964114" cy="198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301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8936</Words>
  <Application>Microsoft Macintosh PowerPoint</Application>
  <PresentationFormat>Широкоэкранный</PresentationFormat>
  <Paragraphs>546</Paragraphs>
  <Slides>50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6" baseType="lpstr">
      <vt:lpstr>Arial</vt:lpstr>
      <vt:lpstr>Calibri</vt:lpstr>
      <vt:lpstr>Montserrat</vt:lpstr>
      <vt:lpstr>Product Sans</vt:lpstr>
      <vt:lpstr>SFMono-Regular</vt:lpstr>
      <vt:lpstr>Тема Office</vt:lpstr>
      <vt:lpstr>Базы данных</vt:lpstr>
      <vt:lpstr>Презентация PowerPoint</vt:lpstr>
      <vt:lpstr>Почему просто не использовать файл с данными?</vt:lpstr>
      <vt:lpstr>Почему просто не использовать файл с данными?</vt:lpstr>
      <vt:lpstr>Почему просто не использовать файл с данными?</vt:lpstr>
      <vt:lpstr>Назначение БД</vt:lpstr>
      <vt:lpstr>Реляционная база данных (SQL)</vt:lpstr>
      <vt:lpstr>Нормализация</vt:lpstr>
      <vt:lpstr>Нормализация</vt:lpstr>
      <vt:lpstr>Нормализация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Таблица измерений</vt:lpstr>
      <vt:lpstr>Таблица фактов</vt:lpstr>
      <vt:lpstr>Структура «Звезда»</vt:lpstr>
      <vt:lpstr>Структура «Снежинка»</vt:lpstr>
      <vt:lpstr>SCD</vt:lpstr>
      <vt:lpstr>SCD0</vt:lpstr>
      <vt:lpstr>SCD1</vt:lpstr>
      <vt:lpstr>SCD2</vt:lpstr>
      <vt:lpstr>SCD3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</dc:title>
  <dc:creator>Mikhail Grigorev</dc:creator>
  <cp:lastModifiedBy>Microsoft Office User</cp:lastModifiedBy>
  <cp:revision>64</cp:revision>
  <dcterms:created xsi:type="dcterms:W3CDTF">2022-09-25T20:05:08Z</dcterms:created>
  <dcterms:modified xsi:type="dcterms:W3CDTF">2024-02-24T07:38:23Z</dcterms:modified>
</cp:coreProperties>
</file>